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183"/>
    <a:srgbClr val="F4B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810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28134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565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305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6342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90447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172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373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6128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3701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9774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3F037-31CF-450B-8353-7E0BE10D7CAE}" type="datetimeFigureOut">
              <a:rPr lang="en-ZA" smtClean="0"/>
              <a:t>2022/03/29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B41AE-7BFF-49A3-AB99-04A5C94561E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6047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5098755" y="1273036"/>
            <a:ext cx="6774873" cy="4098174"/>
          </a:xfrm>
          <a:custGeom>
            <a:avLst/>
            <a:gdLst>
              <a:gd name="connsiteX0" fmla="*/ 0 w 4414059"/>
              <a:gd name="connsiteY0" fmla="*/ 1280160 h 2335876"/>
              <a:gd name="connsiteX1" fmla="*/ 1122219 w 4414059"/>
              <a:gd name="connsiteY1" fmla="*/ 0 h 2335876"/>
              <a:gd name="connsiteX2" fmla="*/ 4414059 w 4414059"/>
              <a:gd name="connsiteY2" fmla="*/ 897774 h 2335876"/>
              <a:gd name="connsiteX3" fmla="*/ 4222866 w 4414059"/>
              <a:gd name="connsiteY3" fmla="*/ 2335876 h 2335876"/>
              <a:gd name="connsiteX4" fmla="*/ 0 w 4414059"/>
              <a:gd name="connsiteY4" fmla="*/ 1280160 h 2335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4059" h="2335876">
                <a:moveTo>
                  <a:pt x="0" y="1280160"/>
                </a:moveTo>
                <a:lnTo>
                  <a:pt x="1122219" y="0"/>
                </a:lnTo>
                <a:lnTo>
                  <a:pt x="4414059" y="897774"/>
                </a:lnTo>
                <a:lnTo>
                  <a:pt x="4222866" y="2335876"/>
                </a:lnTo>
                <a:lnTo>
                  <a:pt x="0" y="1280160"/>
                </a:lnTo>
                <a:close/>
              </a:path>
            </a:pathLst>
          </a:cu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5674355" y="812892"/>
            <a:ext cx="1292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Highest </a:t>
            </a:r>
            <a:r>
              <a:rPr lang="en-US" sz="1400" dirty="0" smtClean="0">
                <a:latin typeface="Century Gothic" panose="020B0502020202020204" pitchFamily="34" charset="0"/>
              </a:rPr>
              <a:t>NGL 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65544" y="1872753"/>
            <a:ext cx="120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entury Gothic" panose="020B0502020202020204" pitchFamily="34" charset="0"/>
              </a:rPr>
              <a:t>Lowest NGL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481763" y="1638300"/>
            <a:ext cx="3871912" cy="2243138"/>
          </a:xfrm>
          <a:custGeom>
            <a:avLst/>
            <a:gdLst>
              <a:gd name="connsiteX0" fmla="*/ 862012 w 3871912"/>
              <a:gd name="connsiteY0" fmla="*/ 0 h 2243138"/>
              <a:gd name="connsiteX1" fmla="*/ 566737 w 3871912"/>
              <a:gd name="connsiteY1" fmla="*/ 438150 h 2243138"/>
              <a:gd name="connsiteX2" fmla="*/ 923925 w 3871912"/>
              <a:gd name="connsiteY2" fmla="*/ 561975 h 2243138"/>
              <a:gd name="connsiteX3" fmla="*/ 666750 w 3871912"/>
              <a:gd name="connsiteY3" fmla="*/ 966788 h 2243138"/>
              <a:gd name="connsiteX4" fmla="*/ 290512 w 3871912"/>
              <a:gd name="connsiteY4" fmla="*/ 847725 h 2243138"/>
              <a:gd name="connsiteX5" fmla="*/ 0 w 3871912"/>
              <a:gd name="connsiteY5" fmla="*/ 1243013 h 2243138"/>
              <a:gd name="connsiteX6" fmla="*/ 1281112 w 3871912"/>
              <a:gd name="connsiteY6" fmla="*/ 1633538 h 2243138"/>
              <a:gd name="connsiteX7" fmla="*/ 1195387 w 3871912"/>
              <a:gd name="connsiteY7" fmla="*/ 1866900 h 2243138"/>
              <a:gd name="connsiteX8" fmla="*/ 2338387 w 3871912"/>
              <a:gd name="connsiteY8" fmla="*/ 2243138 h 2243138"/>
              <a:gd name="connsiteX9" fmla="*/ 2643187 w 3871912"/>
              <a:gd name="connsiteY9" fmla="*/ 1490663 h 2243138"/>
              <a:gd name="connsiteX10" fmla="*/ 3614737 w 3871912"/>
              <a:gd name="connsiteY10" fmla="*/ 1795463 h 2243138"/>
              <a:gd name="connsiteX11" fmla="*/ 3871912 w 3871912"/>
              <a:gd name="connsiteY11" fmla="*/ 1038225 h 2243138"/>
              <a:gd name="connsiteX12" fmla="*/ 862012 w 3871912"/>
              <a:gd name="connsiteY12" fmla="*/ 0 h 22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71912" h="2243138">
                <a:moveTo>
                  <a:pt x="862012" y="0"/>
                </a:moveTo>
                <a:lnTo>
                  <a:pt x="566737" y="438150"/>
                </a:lnTo>
                <a:lnTo>
                  <a:pt x="923925" y="561975"/>
                </a:lnTo>
                <a:lnTo>
                  <a:pt x="666750" y="966788"/>
                </a:lnTo>
                <a:lnTo>
                  <a:pt x="290512" y="847725"/>
                </a:lnTo>
                <a:lnTo>
                  <a:pt x="0" y="1243013"/>
                </a:lnTo>
                <a:lnTo>
                  <a:pt x="1281112" y="1633538"/>
                </a:lnTo>
                <a:lnTo>
                  <a:pt x="1195387" y="1866900"/>
                </a:lnTo>
                <a:lnTo>
                  <a:pt x="2338387" y="2243138"/>
                </a:lnTo>
                <a:lnTo>
                  <a:pt x="2643187" y="1490663"/>
                </a:lnTo>
                <a:lnTo>
                  <a:pt x="3614737" y="1795463"/>
                </a:lnTo>
                <a:lnTo>
                  <a:pt x="3871912" y="1038225"/>
                </a:lnTo>
                <a:lnTo>
                  <a:pt x="862012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Freeform 7"/>
          <p:cNvSpPr/>
          <p:nvPr/>
        </p:nvSpPr>
        <p:spPr>
          <a:xfrm>
            <a:off x="6064898" y="1651193"/>
            <a:ext cx="5029199" cy="3303361"/>
          </a:xfrm>
          <a:custGeom>
            <a:avLst/>
            <a:gdLst>
              <a:gd name="connsiteX0" fmla="*/ 0 w 4414059"/>
              <a:gd name="connsiteY0" fmla="*/ 1280160 h 2335876"/>
              <a:gd name="connsiteX1" fmla="*/ 1122219 w 4414059"/>
              <a:gd name="connsiteY1" fmla="*/ 0 h 2335876"/>
              <a:gd name="connsiteX2" fmla="*/ 4414059 w 4414059"/>
              <a:gd name="connsiteY2" fmla="*/ 897774 h 2335876"/>
              <a:gd name="connsiteX3" fmla="*/ 4222866 w 4414059"/>
              <a:gd name="connsiteY3" fmla="*/ 2335876 h 2335876"/>
              <a:gd name="connsiteX4" fmla="*/ 0 w 4414059"/>
              <a:gd name="connsiteY4" fmla="*/ 1280160 h 2335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4059" h="2335876">
                <a:moveTo>
                  <a:pt x="0" y="1280160"/>
                </a:moveTo>
                <a:lnTo>
                  <a:pt x="1122219" y="0"/>
                </a:lnTo>
                <a:lnTo>
                  <a:pt x="4414059" y="897774"/>
                </a:lnTo>
                <a:lnTo>
                  <a:pt x="4222866" y="2335876"/>
                </a:lnTo>
                <a:lnTo>
                  <a:pt x="0" y="1280160"/>
                </a:lnTo>
                <a:close/>
              </a:path>
            </a:pathLst>
          </a:custGeom>
          <a:noFill/>
          <a:ln w="222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TextBox 10"/>
          <p:cNvSpPr txBox="1"/>
          <p:nvPr/>
        </p:nvSpPr>
        <p:spPr>
          <a:xfrm>
            <a:off x="214604" y="280847"/>
            <a:ext cx="5848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u="sng" dirty="0" smtClean="0">
                <a:latin typeface="Century Gothic" panose="020B0502020202020204" pitchFamily="34" charset="0"/>
              </a:rPr>
              <a:t>What is a Datum Line (Contiguous average Natural Ground Level)</a:t>
            </a:r>
            <a:endParaRPr lang="en-ZA" sz="1400" b="1" u="sng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085" y="794080"/>
            <a:ext cx="491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It is the average contiguous points of a building 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Closest or Furthest from the street (measured in Height)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320" y="1544729"/>
            <a:ext cx="3415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Century Gothic" panose="020B0502020202020204" pitchFamily="34" charset="0"/>
              </a:rPr>
              <a:t>How To Calculate the Datum </a:t>
            </a:r>
            <a:r>
              <a:rPr lang="en-US" sz="1400" b="1" u="sng" dirty="0" smtClean="0">
                <a:latin typeface="Century Gothic" panose="020B0502020202020204" pitchFamily="34" charset="0"/>
              </a:rPr>
              <a:t>Line?</a:t>
            </a:r>
            <a:endParaRPr lang="en-US" sz="1400" b="1" u="sng" dirty="0"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604" y="2132322"/>
            <a:ext cx="49530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Identify Contiguous points of the building </a:t>
            </a:r>
            <a:r>
              <a:rPr lang="en-US" sz="14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closest</a:t>
            </a:r>
            <a:r>
              <a:rPr lang="en-US" sz="1400" dirty="0">
                <a:latin typeface="Century Gothic" panose="020B0502020202020204" pitchFamily="34" charset="0"/>
              </a:rPr>
              <a:t> or </a:t>
            </a:r>
            <a:r>
              <a:rPr lang="en-US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furthest</a:t>
            </a:r>
            <a:r>
              <a:rPr lang="en-US" sz="1400" dirty="0">
                <a:latin typeface="Century Gothic" panose="020B0502020202020204" pitchFamily="34" charset="0"/>
              </a:rPr>
              <a:t> from the street</a:t>
            </a:r>
            <a:endParaRPr lang="en-ZA" sz="1400" dirty="0">
              <a:latin typeface="Century Gothic" panose="020B0502020202020204" pitchFamily="34" charset="0"/>
            </a:endParaRPr>
          </a:p>
          <a:p>
            <a:endParaRPr lang="en-ZA" dirty="0"/>
          </a:p>
        </p:txBody>
      </p:sp>
      <p:sp>
        <p:nvSpPr>
          <p:cNvPr id="15" name="Oval 14"/>
          <p:cNvSpPr/>
          <p:nvPr/>
        </p:nvSpPr>
        <p:spPr>
          <a:xfrm>
            <a:off x="6397184" y="2787650"/>
            <a:ext cx="169157" cy="17653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Oval 19"/>
          <p:cNvSpPr/>
          <p:nvPr/>
        </p:nvSpPr>
        <p:spPr>
          <a:xfrm>
            <a:off x="7243762" y="1583820"/>
            <a:ext cx="169157" cy="17653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Oval 20"/>
          <p:cNvSpPr/>
          <p:nvPr/>
        </p:nvSpPr>
        <p:spPr>
          <a:xfrm>
            <a:off x="10243189" y="2591234"/>
            <a:ext cx="169157" cy="17653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TextBox 24"/>
          <p:cNvSpPr txBox="1"/>
          <p:nvPr/>
        </p:nvSpPr>
        <p:spPr>
          <a:xfrm rot="18483420">
            <a:off x="5545651" y="1940625"/>
            <a:ext cx="880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Street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9367" y="2781374"/>
            <a:ext cx="3364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The calculation will be as </a:t>
            </a:r>
            <a:r>
              <a:rPr lang="en-US" sz="1400" dirty="0" smtClean="0">
                <a:latin typeface="Century Gothic" panose="020B0502020202020204" pitchFamily="34" charset="0"/>
              </a:rPr>
              <a:t>follows: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7302" y="3353049"/>
            <a:ext cx="4247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Sum of Points </a:t>
            </a:r>
            <a:r>
              <a:rPr lang="en-US" sz="14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Closest</a:t>
            </a:r>
            <a:r>
              <a:rPr lang="en-US" sz="1400" dirty="0" smtClean="0">
                <a:latin typeface="Century Gothic" panose="020B0502020202020204" pitchFamily="34" charset="0"/>
              </a:rPr>
              <a:t> (or </a:t>
            </a:r>
            <a:r>
              <a:rPr lang="en-US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Furthest</a:t>
            </a:r>
            <a:r>
              <a:rPr lang="en-US" sz="1400" dirty="0" smtClean="0">
                <a:latin typeface="Century Gothic" panose="020B0502020202020204" pitchFamily="34" charset="0"/>
              </a:rPr>
              <a:t> </a:t>
            </a:r>
            <a:r>
              <a:rPr lang="en-US" sz="1400" dirty="0">
                <a:latin typeface="Century Gothic" panose="020B0502020202020204" pitchFamily="34" charset="0"/>
              </a:rPr>
              <a:t>to the </a:t>
            </a:r>
            <a:r>
              <a:rPr lang="en-US" sz="1400" dirty="0" smtClean="0">
                <a:latin typeface="Century Gothic" panose="020B0502020202020204" pitchFamily="34" charset="0"/>
              </a:rPr>
              <a:t>street)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29065" y="3934250"/>
            <a:ext cx="2124077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Number of Points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835376" y="3792893"/>
            <a:ext cx="3571875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328967" y="4506160"/>
            <a:ext cx="2584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Century Gothic" panose="020B0502020202020204" pitchFamily="34" charset="0"/>
              </a:rPr>
              <a:t>= Datum Line (in height)</a:t>
            </a:r>
            <a:endParaRPr lang="en-ZA" sz="1400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0085" y="5973874"/>
            <a:ext cx="10805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Depending on the design and topography of the site, the closest or furthest points can be used to maximize the views to the surrounding </a:t>
            </a:r>
            <a:r>
              <a:rPr lang="en-US" sz="1400" dirty="0" smtClean="0">
                <a:latin typeface="Century Gothic" panose="020B0502020202020204" pitchFamily="34" charset="0"/>
              </a:rPr>
              <a:t>area. Depending on the Site topography the datum line can be higher or lower than the Natural Ground Level (NGL).</a:t>
            </a:r>
            <a:endParaRPr lang="en-ZA" sz="1400" dirty="0">
              <a:latin typeface="Century Gothic" panose="020B0502020202020204" pitchFamily="34" charset="0"/>
            </a:endParaRPr>
          </a:p>
          <a:p>
            <a:endParaRPr lang="en-ZA" dirty="0"/>
          </a:p>
        </p:txBody>
      </p:sp>
      <p:sp>
        <p:nvSpPr>
          <p:cNvPr id="40" name="TextBox 39"/>
          <p:cNvSpPr txBox="1"/>
          <p:nvPr/>
        </p:nvSpPr>
        <p:spPr>
          <a:xfrm>
            <a:off x="217083" y="5446152"/>
            <a:ext cx="10910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NB: The datum line is a </a:t>
            </a:r>
            <a:r>
              <a:rPr lang="en-US" sz="1400" b="1" u="sng" dirty="0">
                <a:latin typeface="Century Gothic" panose="020B0502020202020204" pitchFamily="34" charset="0"/>
              </a:rPr>
              <a:t>horizontal line indicated over the entire site</a:t>
            </a:r>
            <a:r>
              <a:rPr lang="en-US" sz="1400" dirty="0" smtClean="0">
                <a:latin typeface="Century Gothic" panose="020B0502020202020204" pitchFamily="34" charset="0"/>
              </a:rPr>
              <a:t>. (Refer to Cross Section in Slide 2) 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56616" y="4660048"/>
            <a:ext cx="1384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Century Gothic" panose="020B0502020202020204" pitchFamily="34" charset="0"/>
              </a:rPr>
              <a:t>Site Plan</a:t>
            </a:r>
            <a:endParaRPr lang="en-ZA" sz="1400" b="1" dirty="0">
              <a:latin typeface="Century Gothic" panose="020B0502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 rot="998397">
            <a:off x="6808340" y="4016062"/>
            <a:ext cx="15476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Erf Boundary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998397">
            <a:off x="6952649" y="3691105"/>
            <a:ext cx="15476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Building Lines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998397">
            <a:off x="7731522" y="2480891"/>
            <a:ext cx="15476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latin typeface="Century Gothic" panose="020B0502020202020204" pitchFamily="34" charset="0"/>
              </a:rPr>
              <a:t>Proposed Building Footprint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369459" y="62752"/>
            <a:ext cx="2708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latin typeface="Century Gothic" panose="020B0502020202020204" pitchFamily="34" charset="0"/>
              </a:rPr>
              <a:t>Section 3.2.4 Plettenberg Bay Zoning Scheme Regulations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369459" y="598865"/>
            <a:ext cx="2708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latin typeface="Century Gothic" panose="020B0502020202020204" pitchFamily="34" charset="0"/>
              </a:rPr>
              <a:t>Example 1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cxnSp>
        <p:nvCxnSpPr>
          <p:cNvPr id="3" name="Straight Connector 2"/>
          <p:cNvCxnSpPr>
            <a:stCxn id="8" idx="3"/>
            <a:endCxn id="8" idx="3"/>
          </p:cNvCxnSpPr>
          <p:nvPr/>
        </p:nvCxnSpPr>
        <p:spPr>
          <a:xfrm>
            <a:off x="10876259" y="495455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869375" y="3495659"/>
            <a:ext cx="139972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entury Gothic" panose="020B0502020202020204" pitchFamily="34" charset="0"/>
              </a:rPr>
              <a:t>Parallel to the street building line this portion of the Building is the furthest from the street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90117" y="949064"/>
            <a:ext cx="207911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entury Gothic" panose="020B0502020202020204" pitchFamily="34" charset="0"/>
              </a:rPr>
              <a:t>Parallel to the building line this portion of the Building is the Closest from the street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9351868" y="2781374"/>
            <a:ext cx="866981" cy="725563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6671333" y="1457026"/>
            <a:ext cx="1689702" cy="1378286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7412919" y="1424769"/>
            <a:ext cx="948116" cy="220243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10014459" y="3353049"/>
            <a:ext cx="169157" cy="17653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0" name="Straight Arrow Connector 49"/>
          <p:cNvCxnSpPr>
            <a:endCxn id="48" idx="3"/>
          </p:cNvCxnSpPr>
          <p:nvPr/>
        </p:nvCxnSpPr>
        <p:spPr>
          <a:xfrm flipV="1">
            <a:off x="9369459" y="3503727"/>
            <a:ext cx="669772" cy="9391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4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 animBg="1"/>
      <p:bldP spid="8" grpId="0" animBg="1"/>
      <p:bldP spid="11" grpId="0"/>
      <p:bldP spid="12" grpId="0"/>
      <p:bldP spid="13" grpId="0"/>
      <p:bldP spid="14" grpId="0"/>
      <p:bldP spid="15" grpId="0" animBg="1"/>
      <p:bldP spid="20" grpId="0" animBg="1"/>
      <p:bldP spid="21" grpId="0" animBg="1"/>
      <p:bldP spid="25" grpId="0"/>
      <p:bldP spid="28" grpId="0"/>
      <p:bldP spid="32" grpId="0"/>
      <p:bldP spid="37" grpId="0"/>
      <p:bldP spid="39" grpId="0"/>
      <p:bldP spid="40" grpId="0"/>
      <p:bldP spid="42" grpId="0"/>
      <p:bldP spid="43" grpId="0"/>
      <p:bldP spid="44" grpId="0"/>
      <p:bldP spid="45" grpId="0"/>
      <p:bldP spid="46" grpId="0"/>
      <p:bldP spid="36" grpId="0"/>
      <p:bldP spid="30" grpId="0"/>
      <p:bldP spid="47" grpId="0"/>
      <p:bldP spid="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5098755" y="1273036"/>
            <a:ext cx="6774873" cy="4098174"/>
          </a:xfrm>
          <a:custGeom>
            <a:avLst/>
            <a:gdLst>
              <a:gd name="connsiteX0" fmla="*/ 0 w 4414059"/>
              <a:gd name="connsiteY0" fmla="*/ 1280160 h 2335876"/>
              <a:gd name="connsiteX1" fmla="*/ 1122219 w 4414059"/>
              <a:gd name="connsiteY1" fmla="*/ 0 h 2335876"/>
              <a:gd name="connsiteX2" fmla="*/ 4414059 w 4414059"/>
              <a:gd name="connsiteY2" fmla="*/ 897774 h 2335876"/>
              <a:gd name="connsiteX3" fmla="*/ 4222866 w 4414059"/>
              <a:gd name="connsiteY3" fmla="*/ 2335876 h 2335876"/>
              <a:gd name="connsiteX4" fmla="*/ 0 w 4414059"/>
              <a:gd name="connsiteY4" fmla="*/ 1280160 h 2335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4059" h="2335876">
                <a:moveTo>
                  <a:pt x="0" y="1280160"/>
                </a:moveTo>
                <a:lnTo>
                  <a:pt x="1122219" y="0"/>
                </a:lnTo>
                <a:lnTo>
                  <a:pt x="4414059" y="897774"/>
                </a:lnTo>
                <a:lnTo>
                  <a:pt x="4222866" y="2335876"/>
                </a:lnTo>
                <a:lnTo>
                  <a:pt x="0" y="1280160"/>
                </a:lnTo>
                <a:close/>
              </a:path>
            </a:pathLst>
          </a:cu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6295118" y="847501"/>
            <a:ext cx="1292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Highest </a:t>
            </a:r>
            <a:r>
              <a:rPr lang="en-US" sz="1400" dirty="0" smtClean="0">
                <a:latin typeface="Century Gothic" panose="020B0502020202020204" pitchFamily="34" charset="0"/>
              </a:rPr>
              <a:t>NGL 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65544" y="1872753"/>
            <a:ext cx="120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entury Gothic" panose="020B0502020202020204" pitchFamily="34" charset="0"/>
              </a:rPr>
              <a:t>Lowest NGL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 rot="785080">
            <a:off x="6559494" y="1982952"/>
            <a:ext cx="3790688" cy="2201647"/>
          </a:xfrm>
          <a:custGeom>
            <a:avLst/>
            <a:gdLst>
              <a:gd name="connsiteX0" fmla="*/ 862012 w 3871912"/>
              <a:gd name="connsiteY0" fmla="*/ 0 h 2243138"/>
              <a:gd name="connsiteX1" fmla="*/ 566737 w 3871912"/>
              <a:gd name="connsiteY1" fmla="*/ 438150 h 2243138"/>
              <a:gd name="connsiteX2" fmla="*/ 923925 w 3871912"/>
              <a:gd name="connsiteY2" fmla="*/ 561975 h 2243138"/>
              <a:gd name="connsiteX3" fmla="*/ 666750 w 3871912"/>
              <a:gd name="connsiteY3" fmla="*/ 966788 h 2243138"/>
              <a:gd name="connsiteX4" fmla="*/ 290512 w 3871912"/>
              <a:gd name="connsiteY4" fmla="*/ 847725 h 2243138"/>
              <a:gd name="connsiteX5" fmla="*/ 0 w 3871912"/>
              <a:gd name="connsiteY5" fmla="*/ 1243013 h 2243138"/>
              <a:gd name="connsiteX6" fmla="*/ 1281112 w 3871912"/>
              <a:gd name="connsiteY6" fmla="*/ 1633538 h 2243138"/>
              <a:gd name="connsiteX7" fmla="*/ 1195387 w 3871912"/>
              <a:gd name="connsiteY7" fmla="*/ 1866900 h 2243138"/>
              <a:gd name="connsiteX8" fmla="*/ 2338387 w 3871912"/>
              <a:gd name="connsiteY8" fmla="*/ 2243138 h 2243138"/>
              <a:gd name="connsiteX9" fmla="*/ 2643187 w 3871912"/>
              <a:gd name="connsiteY9" fmla="*/ 1490663 h 2243138"/>
              <a:gd name="connsiteX10" fmla="*/ 3614737 w 3871912"/>
              <a:gd name="connsiteY10" fmla="*/ 1795463 h 2243138"/>
              <a:gd name="connsiteX11" fmla="*/ 3871912 w 3871912"/>
              <a:gd name="connsiteY11" fmla="*/ 1038225 h 2243138"/>
              <a:gd name="connsiteX12" fmla="*/ 862012 w 3871912"/>
              <a:gd name="connsiteY12" fmla="*/ 0 h 22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71912" h="2243138">
                <a:moveTo>
                  <a:pt x="862012" y="0"/>
                </a:moveTo>
                <a:lnTo>
                  <a:pt x="566737" y="438150"/>
                </a:lnTo>
                <a:lnTo>
                  <a:pt x="923925" y="561975"/>
                </a:lnTo>
                <a:lnTo>
                  <a:pt x="666750" y="966788"/>
                </a:lnTo>
                <a:lnTo>
                  <a:pt x="290512" y="847725"/>
                </a:lnTo>
                <a:lnTo>
                  <a:pt x="0" y="1243013"/>
                </a:lnTo>
                <a:lnTo>
                  <a:pt x="1281112" y="1633538"/>
                </a:lnTo>
                <a:lnTo>
                  <a:pt x="1195387" y="1866900"/>
                </a:lnTo>
                <a:lnTo>
                  <a:pt x="2338387" y="2243138"/>
                </a:lnTo>
                <a:lnTo>
                  <a:pt x="2643187" y="1490663"/>
                </a:lnTo>
                <a:lnTo>
                  <a:pt x="3614737" y="1795463"/>
                </a:lnTo>
                <a:lnTo>
                  <a:pt x="3871912" y="1038225"/>
                </a:lnTo>
                <a:lnTo>
                  <a:pt x="862012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Freeform 7"/>
          <p:cNvSpPr/>
          <p:nvPr/>
        </p:nvSpPr>
        <p:spPr>
          <a:xfrm>
            <a:off x="6064898" y="1651193"/>
            <a:ext cx="5029199" cy="3303361"/>
          </a:xfrm>
          <a:custGeom>
            <a:avLst/>
            <a:gdLst>
              <a:gd name="connsiteX0" fmla="*/ 0 w 4414059"/>
              <a:gd name="connsiteY0" fmla="*/ 1280160 h 2335876"/>
              <a:gd name="connsiteX1" fmla="*/ 1122219 w 4414059"/>
              <a:gd name="connsiteY1" fmla="*/ 0 h 2335876"/>
              <a:gd name="connsiteX2" fmla="*/ 4414059 w 4414059"/>
              <a:gd name="connsiteY2" fmla="*/ 897774 h 2335876"/>
              <a:gd name="connsiteX3" fmla="*/ 4222866 w 4414059"/>
              <a:gd name="connsiteY3" fmla="*/ 2335876 h 2335876"/>
              <a:gd name="connsiteX4" fmla="*/ 0 w 4414059"/>
              <a:gd name="connsiteY4" fmla="*/ 1280160 h 2335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4059" h="2335876">
                <a:moveTo>
                  <a:pt x="0" y="1280160"/>
                </a:moveTo>
                <a:lnTo>
                  <a:pt x="1122219" y="0"/>
                </a:lnTo>
                <a:lnTo>
                  <a:pt x="4414059" y="897774"/>
                </a:lnTo>
                <a:lnTo>
                  <a:pt x="4222866" y="2335876"/>
                </a:lnTo>
                <a:lnTo>
                  <a:pt x="0" y="1280160"/>
                </a:lnTo>
                <a:close/>
              </a:path>
            </a:pathLst>
          </a:custGeom>
          <a:noFill/>
          <a:ln w="222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TextBox 10"/>
          <p:cNvSpPr txBox="1"/>
          <p:nvPr/>
        </p:nvSpPr>
        <p:spPr>
          <a:xfrm>
            <a:off x="214604" y="280847"/>
            <a:ext cx="5848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u="sng" dirty="0" smtClean="0">
                <a:latin typeface="Century Gothic" panose="020B0502020202020204" pitchFamily="34" charset="0"/>
              </a:rPr>
              <a:t>What is a Datum Line (Contiguous average Natural Ground Level)</a:t>
            </a:r>
            <a:endParaRPr lang="en-ZA" sz="1400" b="1" u="sng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085" y="794080"/>
            <a:ext cx="491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It is the average contiguous points of a building 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Closest or Furthest from the street (measured in Height)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320" y="1544729"/>
            <a:ext cx="3415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Century Gothic" panose="020B0502020202020204" pitchFamily="34" charset="0"/>
              </a:rPr>
              <a:t>How To Calculate the Datum </a:t>
            </a:r>
            <a:r>
              <a:rPr lang="en-US" sz="1400" b="1" u="sng" dirty="0" smtClean="0">
                <a:latin typeface="Century Gothic" panose="020B0502020202020204" pitchFamily="34" charset="0"/>
              </a:rPr>
              <a:t>Line?</a:t>
            </a:r>
            <a:endParaRPr lang="en-US" sz="1400" b="1" u="sng" dirty="0"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604" y="2132322"/>
            <a:ext cx="49530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Identify Contiguous points of the building </a:t>
            </a:r>
            <a:r>
              <a:rPr lang="en-US" sz="14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closest</a:t>
            </a:r>
            <a:r>
              <a:rPr lang="en-US" sz="1400" dirty="0">
                <a:latin typeface="Century Gothic" panose="020B0502020202020204" pitchFamily="34" charset="0"/>
              </a:rPr>
              <a:t> or </a:t>
            </a:r>
            <a:r>
              <a:rPr lang="en-US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furthest</a:t>
            </a:r>
            <a:r>
              <a:rPr lang="en-US" sz="1400" dirty="0">
                <a:latin typeface="Century Gothic" panose="020B0502020202020204" pitchFamily="34" charset="0"/>
              </a:rPr>
              <a:t> from the street</a:t>
            </a:r>
            <a:endParaRPr lang="en-ZA" sz="1400" dirty="0">
              <a:latin typeface="Century Gothic" panose="020B0502020202020204" pitchFamily="34" charset="0"/>
            </a:endParaRPr>
          </a:p>
          <a:p>
            <a:endParaRPr lang="en-ZA" dirty="0"/>
          </a:p>
        </p:txBody>
      </p:sp>
      <p:sp>
        <p:nvSpPr>
          <p:cNvPr id="15" name="Oval 14"/>
          <p:cNvSpPr/>
          <p:nvPr/>
        </p:nvSpPr>
        <p:spPr>
          <a:xfrm>
            <a:off x="6533638" y="2693109"/>
            <a:ext cx="169157" cy="17653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10270984" y="3353049"/>
            <a:ext cx="169157" cy="17653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TextBox 24"/>
          <p:cNvSpPr txBox="1"/>
          <p:nvPr/>
        </p:nvSpPr>
        <p:spPr>
          <a:xfrm rot="18483420">
            <a:off x="5545651" y="1940625"/>
            <a:ext cx="880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Street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9367" y="2781374"/>
            <a:ext cx="3364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The calculation will be as </a:t>
            </a:r>
            <a:r>
              <a:rPr lang="en-US" sz="1400" dirty="0" smtClean="0">
                <a:latin typeface="Century Gothic" panose="020B0502020202020204" pitchFamily="34" charset="0"/>
              </a:rPr>
              <a:t>follows: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7302" y="3353049"/>
            <a:ext cx="4247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Sum of Points </a:t>
            </a:r>
            <a:r>
              <a:rPr lang="en-US" sz="14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Closest</a:t>
            </a:r>
            <a:r>
              <a:rPr lang="en-US" sz="1400" dirty="0" smtClean="0">
                <a:latin typeface="Century Gothic" panose="020B0502020202020204" pitchFamily="34" charset="0"/>
              </a:rPr>
              <a:t> (or </a:t>
            </a:r>
            <a:r>
              <a:rPr lang="en-US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Furthest</a:t>
            </a:r>
            <a:r>
              <a:rPr lang="en-US" sz="1400" dirty="0" smtClean="0">
                <a:latin typeface="Century Gothic" panose="020B0502020202020204" pitchFamily="34" charset="0"/>
              </a:rPr>
              <a:t> </a:t>
            </a:r>
            <a:r>
              <a:rPr lang="en-US" sz="1400" dirty="0">
                <a:latin typeface="Century Gothic" panose="020B0502020202020204" pitchFamily="34" charset="0"/>
              </a:rPr>
              <a:t>to the </a:t>
            </a:r>
            <a:r>
              <a:rPr lang="en-US" sz="1400" dirty="0" smtClean="0">
                <a:latin typeface="Century Gothic" panose="020B0502020202020204" pitchFamily="34" charset="0"/>
              </a:rPr>
              <a:t>street)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29065" y="3934250"/>
            <a:ext cx="2124077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Number of Points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835376" y="3792893"/>
            <a:ext cx="3571875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328967" y="4506160"/>
            <a:ext cx="2584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Century Gothic" panose="020B0502020202020204" pitchFamily="34" charset="0"/>
              </a:rPr>
              <a:t>= Datum Line (in height)</a:t>
            </a:r>
            <a:endParaRPr lang="en-ZA" sz="1400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0085" y="5973874"/>
            <a:ext cx="10805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Depending on the design and topography of the site, the closest or furthest points can be used to maximize the views to the surrounding </a:t>
            </a:r>
            <a:r>
              <a:rPr lang="en-US" sz="1400" dirty="0" smtClean="0">
                <a:latin typeface="Century Gothic" panose="020B0502020202020204" pitchFamily="34" charset="0"/>
              </a:rPr>
              <a:t>area. Depending on the Site topography the datum line can be higher or lower than the Natural Ground Level (NGL).</a:t>
            </a:r>
            <a:endParaRPr lang="en-ZA" sz="1400" dirty="0">
              <a:latin typeface="Century Gothic" panose="020B0502020202020204" pitchFamily="34" charset="0"/>
            </a:endParaRPr>
          </a:p>
          <a:p>
            <a:endParaRPr lang="en-ZA" dirty="0"/>
          </a:p>
        </p:txBody>
      </p:sp>
      <p:sp>
        <p:nvSpPr>
          <p:cNvPr id="40" name="TextBox 39"/>
          <p:cNvSpPr txBox="1"/>
          <p:nvPr/>
        </p:nvSpPr>
        <p:spPr>
          <a:xfrm>
            <a:off x="217083" y="5446152"/>
            <a:ext cx="10910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NB: The datum line is a </a:t>
            </a:r>
            <a:r>
              <a:rPr lang="en-US" sz="1400" b="1" u="sng" dirty="0">
                <a:latin typeface="Century Gothic" panose="020B0502020202020204" pitchFamily="34" charset="0"/>
              </a:rPr>
              <a:t>horizontal line indicated over the entire site</a:t>
            </a:r>
            <a:r>
              <a:rPr lang="en-US" sz="1400" dirty="0" smtClean="0">
                <a:latin typeface="Century Gothic" panose="020B0502020202020204" pitchFamily="34" charset="0"/>
              </a:rPr>
              <a:t>. (Refer to Cross Section in Slide 2) 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56616" y="4660048"/>
            <a:ext cx="1384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Century Gothic" panose="020B0502020202020204" pitchFamily="34" charset="0"/>
              </a:rPr>
              <a:t>Site Plan</a:t>
            </a:r>
            <a:endParaRPr lang="en-ZA" sz="1400" b="1" dirty="0">
              <a:latin typeface="Century Gothic" panose="020B0502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 rot="998397">
            <a:off x="6808340" y="4016062"/>
            <a:ext cx="15476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Erf Boundary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998397">
            <a:off x="6952649" y="3691105"/>
            <a:ext cx="15476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Building Lines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998397">
            <a:off x="7619664" y="2789832"/>
            <a:ext cx="15476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latin typeface="Century Gothic" panose="020B0502020202020204" pitchFamily="34" charset="0"/>
              </a:rPr>
              <a:t>Proposed Building Footprint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369459" y="62752"/>
            <a:ext cx="2708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latin typeface="Century Gothic" panose="020B0502020202020204" pitchFamily="34" charset="0"/>
              </a:rPr>
              <a:t>Section 3.2.4 Plettenberg Bay Zoning Scheme Regulations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369459" y="631276"/>
            <a:ext cx="2708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latin typeface="Century Gothic" panose="020B0502020202020204" pitchFamily="34" charset="0"/>
              </a:rPr>
              <a:t>Example 2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540233" y="1317300"/>
            <a:ext cx="139972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entury Gothic" panose="020B0502020202020204" pitchFamily="34" charset="0"/>
              </a:rPr>
              <a:t>Parallel to the rear building line this portion of the Building is the furthest from the street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90117" y="949064"/>
            <a:ext cx="207911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entury Gothic" panose="020B0502020202020204" pitchFamily="34" charset="0"/>
              </a:rPr>
              <a:t>Parallel to the street building line this portion of the Building is the Closest from the street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cxnSp>
        <p:nvCxnSpPr>
          <p:cNvPr id="48" name="Straight Arrow Connector 47"/>
          <p:cNvCxnSpPr>
            <a:stCxn id="41" idx="2"/>
            <a:endCxn id="22" idx="0"/>
          </p:cNvCxnSpPr>
          <p:nvPr/>
        </p:nvCxnSpPr>
        <p:spPr>
          <a:xfrm>
            <a:off x="10240094" y="2102130"/>
            <a:ext cx="115469" cy="1250919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6710586" y="1431248"/>
            <a:ext cx="1652010" cy="1282852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 rot="16500319">
            <a:off x="11491974" y="3767086"/>
            <a:ext cx="880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entury Gothic" panose="020B0502020202020204" pitchFamily="34" charset="0"/>
              </a:rPr>
              <a:t>Rear</a:t>
            </a:r>
            <a:endParaRPr lang="en-ZA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1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 animBg="1"/>
      <p:bldP spid="8" grpId="0" animBg="1"/>
      <p:bldP spid="11" grpId="0"/>
      <p:bldP spid="12" grpId="0"/>
      <p:bldP spid="13" grpId="0"/>
      <p:bldP spid="14" grpId="0"/>
      <p:bldP spid="15" grpId="0" animBg="1"/>
      <p:bldP spid="22" grpId="0" animBg="1"/>
      <p:bldP spid="25" grpId="0"/>
      <p:bldP spid="28" grpId="0"/>
      <p:bldP spid="32" grpId="0"/>
      <p:bldP spid="37" grpId="0"/>
      <p:bldP spid="39" grpId="0"/>
      <p:bldP spid="40" grpId="0"/>
      <p:bldP spid="42" grpId="0"/>
      <p:bldP spid="43" grpId="0"/>
      <p:bldP spid="44" grpId="0"/>
      <p:bldP spid="45" grpId="0"/>
      <p:bldP spid="46" grpId="0"/>
      <p:bldP spid="36" grpId="0"/>
      <p:bldP spid="41" grpId="0"/>
      <p:bldP spid="47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6557378" y="1776269"/>
            <a:ext cx="3857625" cy="2387600"/>
          </a:xfrm>
          <a:custGeom>
            <a:avLst/>
            <a:gdLst>
              <a:gd name="connsiteX0" fmla="*/ 1146175 w 3857625"/>
              <a:gd name="connsiteY0" fmla="*/ 0 h 2387600"/>
              <a:gd name="connsiteX1" fmla="*/ 3857625 w 3857625"/>
              <a:gd name="connsiteY1" fmla="*/ 908050 h 2387600"/>
              <a:gd name="connsiteX2" fmla="*/ 3800475 w 3857625"/>
              <a:gd name="connsiteY2" fmla="*/ 1466850 h 2387600"/>
              <a:gd name="connsiteX3" fmla="*/ 3321050 w 3857625"/>
              <a:gd name="connsiteY3" fmla="*/ 1339850 h 2387600"/>
              <a:gd name="connsiteX4" fmla="*/ 3048000 w 3857625"/>
              <a:gd name="connsiteY4" fmla="*/ 2387600 h 2387600"/>
              <a:gd name="connsiteX5" fmla="*/ 3025775 w 3857625"/>
              <a:gd name="connsiteY5" fmla="*/ 2371725 h 2387600"/>
              <a:gd name="connsiteX6" fmla="*/ 1133475 w 3857625"/>
              <a:gd name="connsiteY6" fmla="*/ 1809750 h 2387600"/>
              <a:gd name="connsiteX7" fmla="*/ 1238250 w 3857625"/>
              <a:gd name="connsiteY7" fmla="*/ 1444625 h 2387600"/>
              <a:gd name="connsiteX8" fmla="*/ 0 w 3857625"/>
              <a:gd name="connsiteY8" fmla="*/ 1079500 h 2387600"/>
              <a:gd name="connsiteX9" fmla="*/ 244475 w 3857625"/>
              <a:gd name="connsiteY9" fmla="*/ 625475 h 2387600"/>
              <a:gd name="connsiteX10" fmla="*/ 825500 w 3857625"/>
              <a:gd name="connsiteY10" fmla="*/ 812800 h 2387600"/>
              <a:gd name="connsiteX11" fmla="*/ 1146175 w 3857625"/>
              <a:gd name="connsiteY11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7625" h="2387600">
                <a:moveTo>
                  <a:pt x="1146175" y="0"/>
                </a:moveTo>
                <a:lnTo>
                  <a:pt x="3857625" y="908050"/>
                </a:lnTo>
                <a:lnTo>
                  <a:pt x="3800475" y="1466850"/>
                </a:lnTo>
                <a:lnTo>
                  <a:pt x="3321050" y="1339850"/>
                </a:lnTo>
                <a:lnTo>
                  <a:pt x="3048000" y="2387600"/>
                </a:lnTo>
                <a:lnTo>
                  <a:pt x="3025775" y="2371725"/>
                </a:lnTo>
                <a:lnTo>
                  <a:pt x="1133475" y="1809750"/>
                </a:lnTo>
                <a:lnTo>
                  <a:pt x="1238250" y="1444625"/>
                </a:lnTo>
                <a:lnTo>
                  <a:pt x="0" y="1079500"/>
                </a:lnTo>
                <a:lnTo>
                  <a:pt x="244475" y="625475"/>
                </a:lnTo>
                <a:lnTo>
                  <a:pt x="825500" y="812800"/>
                </a:lnTo>
                <a:lnTo>
                  <a:pt x="1146175" y="0"/>
                </a:lnTo>
                <a:close/>
              </a:path>
            </a:pathLst>
          </a:custGeom>
          <a:solidFill>
            <a:srgbClr val="F4B18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098753" y="1256104"/>
            <a:ext cx="6774873" cy="4098174"/>
          </a:xfrm>
          <a:custGeom>
            <a:avLst/>
            <a:gdLst>
              <a:gd name="connsiteX0" fmla="*/ 0 w 4414059"/>
              <a:gd name="connsiteY0" fmla="*/ 1280160 h 2335876"/>
              <a:gd name="connsiteX1" fmla="*/ 1122219 w 4414059"/>
              <a:gd name="connsiteY1" fmla="*/ 0 h 2335876"/>
              <a:gd name="connsiteX2" fmla="*/ 4414059 w 4414059"/>
              <a:gd name="connsiteY2" fmla="*/ 897774 h 2335876"/>
              <a:gd name="connsiteX3" fmla="*/ 4222866 w 4414059"/>
              <a:gd name="connsiteY3" fmla="*/ 2335876 h 2335876"/>
              <a:gd name="connsiteX4" fmla="*/ 0 w 4414059"/>
              <a:gd name="connsiteY4" fmla="*/ 1280160 h 2335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4059" h="2335876">
                <a:moveTo>
                  <a:pt x="0" y="1280160"/>
                </a:moveTo>
                <a:lnTo>
                  <a:pt x="1122219" y="0"/>
                </a:lnTo>
                <a:lnTo>
                  <a:pt x="4414059" y="897774"/>
                </a:lnTo>
                <a:lnTo>
                  <a:pt x="4222866" y="2335876"/>
                </a:lnTo>
                <a:lnTo>
                  <a:pt x="0" y="1280160"/>
                </a:lnTo>
                <a:close/>
              </a:path>
            </a:pathLst>
          </a:cu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6295118" y="847501"/>
            <a:ext cx="1292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Highest </a:t>
            </a:r>
            <a:r>
              <a:rPr lang="en-US" sz="1400" dirty="0" smtClean="0">
                <a:latin typeface="Century Gothic" panose="020B0502020202020204" pitchFamily="34" charset="0"/>
              </a:rPr>
              <a:t>NGL 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65544" y="1872753"/>
            <a:ext cx="120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entury Gothic" panose="020B0502020202020204" pitchFamily="34" charset="0"/>
              </a:rPr>
              <a:t>Lowest NGL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064898" y="1651193"/>
            <a:ext cx="5029199" cy="3303361"/>
          </a:xfrm>
          <a:custGeom>
            <a:avLst/>
            <a:gdLst>
              <a:gd name="connsiteX0" fmla="*/ 0 w 4414059"/>
              <a:gd name="connsiteY0" fmla="*/ 1280160 h 2335876"/>
              <a:gd name="connsiteX1" fmla="*/ 1122219 w 4414059"/>
              <a:gd name="connsiteY1" fmla="*/ 0 h 2335876"/>
              <a:gd name="connsiteX2" fmla="*/ 4414059 w 4414059"/>
              <a:gd name="connsiteY2" fmla="*/ 897774 h 2335876"/>
              <a:gd name="connsiteX3" fmla="*/ 4222866 w 4414059"/>
              <a:gd name="connsiteY3" fmla="*/ 2335876 h 2335876"/>
              <a:gd name="connsiteX4" fmla="*/ 0 w 4414059"/>
              <a:gd name="connsiteY4" fmla="*/ 1280160 h 2335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14059" h="2335876">
                <a:moveTo>
                  <a:pt x="0" y="1280160"/>
                </a:moveTo>
                <a:lnTo>
                  <a:pt x="1122219" y="0"/>
                </a:lnTo>
                <a:lnTo>
                  <a:pt x="4414059" y="897774"/>
                </a:lnTo>
                <a:lnTo>
                  <a:pt x="4222866" y="2335876"/>
                </a:lnTo>
                <a:lnTo>
                  <a:pt x="0" y="1280160"/>
                </a:lnTo>
                <a:close/>
              </a:path>
            </a:pathLst>
          </a:custGeom>
          <a:noFill/>
          <a:ln w="222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TextBox 10"/>
          <p:cNvSpPr txBox="1"/>
          <p:nvPr/>
        </p:nvSpPr>
        <p:spPr>
          <a:xfrm>
            <a:off x="214604" y="280847"/>
            <a:ext cx="5848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u="sng" dirty="0" smtClean="0">
                <a:latin typeface="Century Gothic" panose="020B0502020202020204" pitchFamily="34" charset="0"/>
              </a:rPr>
              <a:t>What is a Datum Line (Contiguous average Natural Ground Level)</a:t>
            </a:r>
            <a:endParaRPr lang="en-ZA" sz="1400" b="1" u="sng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085" y="794080"/>
            <a:ext cx="4919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It is the average contiguous points of a building 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Closest or Furthest from the street (measured in Height)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320" y="1544729"/>
            <a:ext cx="3415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Century Gothic" panose="020B0502020202020204" pitchFamily="34" charset="0"/>
              </a:rPr>
              <a:t>How To Calculate the Datum </a:t>
            </a:r>
            <a:r>
              <a:rPr lang="en-US" sz="1400" b="1" u="sng" dirty="0" smtClean="0">
                <a:latin typeface="Century Gothic" panose="020B0502020202020204" pitchFamily="34" charset="0"/>
              </a:rPr>
              <a:t>Line?</a:t>
            </a:r>
            <a:endParaRPr lang="en-US" sz="1400" b="1" u="sng" dirty="0"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604" y="2132322"/>
            <a:ext cx="49530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Identify Contiguous points of the building </a:t>
            </a:r>
            <a:r>
              <a:rPr lang="en-US" sz="14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closest</a:t>
            </a:r>
            <a:r>
              <a:rPr lang="en-US" sz="1400" dirty="0">
                <a:latin typeface="Century Gothic" panose="020B0502020202020204" pitchFamily="34" charset="0"/>
              </a:rPr>
              <a:t> or </a:t>
            </a:r>
            <a:r>
              <a:rPr lang="en-US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furthest</a:t>
            </a:r>
            <a:r>
              <a:rPr lang="en-US" sz="1400" dirty="0">
                <a:latin typeface="Century Gothic" panose="020B0502020202020204" pitchFamily="34" charset="0"/>
              </a:rPr>
              <a:t> from the street</a:t>
            </a:r>
            <a:endParaRPr lang="en-ZA" sz="1400" dirty="0">
              <a:latin typeface="Century Gothic" panose="020B0502020202020204" pitchFamily="34" charset="0"/>
            </a:endParaRPr>
          </a:p>
          <a:p>
            <a:endParaRPr lang="en-ZA" dirty="0"/>
          </a:p>
        </p:txBody>
      </p:sp>
      <p:sp>
        <p:nvSpPr>
          <p:cNvPr id="25" name="TextBox 24"/>
          <p:cNvSpPr txBox="1"/>
          <p:nvPr/>
        </p:nvSpPr>
        <p:spPr>
          <a:xfrm rot="18483420">
            <a:off x="5545651" y="1940625"/>
            <a:ext cx="880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Street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9367" y="2781374"/>
            <a:ext cx="3364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The calculation will be as </a:t>
            </a:r>
            <a:r>
              <a:rPr lang="en-US" sz="1400" dirty="0" smtClean="0">
                <a:latin typeface="Century Gothic" panose="020B0502020202020204" pitchFamily="34" charset="0"/>
              </a:rPr>
              <a:t>follows: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7302" y="3353049"/>
            <a:ext cx="4247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Sum of Points </a:t>
            </a:r>
            <a:r>
              <a:rPr lang="en-US" sz="14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Closest</a:t>
            </a:r>
            <a:r>
              <a:rPr lang="en-US" sz="1400" dirty="0" smtClean="0">
                <a:latin typeface="Century Gothic" panose="020B0502020202020204" pitchFamily="34" charset="0"/>
              </a:rPr>
              <a:t> (or </a:t>
            </a:r>
            <a:r>
              <a:rPr lang="en-US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Furthest</a:t>
            </a:r>
            <a:r>
              <a:rPr lang="en-US" sz="1400" dirty="0" smtClean="0">
                <a:latin typeface="Century Gothic" panose="020B0502020202020204" pitchFamily="34" charset="0"/>
              </a:rPr>
              <a:t> </a:t>
            </a:r>
            <a:r>
              <a:rPr lang="en-US" sz="1400" dirty="0">
                <a:latin typeface="Century Gothic" panose="020B0502020202020204" pitchFamily="34" charset="0"/>
              </a:rPr>
              <a:t>to the </a:t>
            </a:r>
            <a:r>
              <a:rPr lang="en-US" sz="1400" dirty="0" smtClean="0">
                <a:latin typeface="Century Gothic" panose="020B0502020202020204" pitchFamily="34" charset="0"/>
              </a:rPr>
              <a:t>street)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29065" y="3934250"/>
            <a:ext cx="2124077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Number of Points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835376" y="3792893"/>
            <a:ext cx="3571875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328967" y="4506160"/>
            <a:ext cx="2584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Century Gothic" panose="020B0502020202020204" pitchFamily="34" charset="0"/>
              </a:rPr>
              <a:t>= Datum Line (in height)</a:t>
            </a:r>
            <a:endParaRPr lang="en-ZA" sz="1400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0085" y="5973874"/>
            <a:ext cx="10805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Depending on the design and topography of the site, the closest or furthest points can be used to maximize the views to the surrounding </a:t>
            </a:r>
            <a:r>
              <a:rPr lang="en-US" sz="1400" dirty="0" smtClean="0">
                <a:latin typeface="Century Gothic" panose="020B0502020202020204" pitchFamily="34" charset="0"/>
              </a:rPr>
              <a:t>area. Depending on the Site topography the datum line can be higher or lower than the Natural Ground Level (NGL).</a:t>
            </a:r>
            <a:endParaRPr lang="en-ZA" sz="1400" dirty="0">
              <a:latin typeface="Century Gothic" panose="020B0502020202020204" pitchFamily="34" charset="0"/>
            </a:endParaRPr>
          </a:p>
          <a:p>
            <a:endParaRPr lang="en-ZA" dirty="0"/>
          </a:p>
        </p:txBody>
      </p:sp>
      <p:sp>
        <p:nvSpPr>
          <p:cNvPr id="40" name="TextBox 39"/>
          <p:cNvSpPr txBox="1"/>
          <p:nvPr/>
        </p:nvSpPr>
        <p:spPr>
          <a:xfrm>
            <a:off x="217083" y="5446152"/>
            <a:ext cx="10910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NB: The datum line is a </a:t>
            </a:r>
            <a:r>
              <a:rPr lang="en-US" sz="1400" b="1" u="sng" dirty="0">
                <a:latin typeface="Century Gothic" panose="020B0502020202020204" pitchFamily="34" charset="0"/>
              </a:rPr>
              <a:t>horizontal line indicated over the entire site</a:t>
            </a:r>
            <a:r>
              <a:rPr lang="en-US" sz="1400" dirty="0" smtClean="0">
                <a:latin typeface="Century Gothic" panose="020B0502020202020204" pitchFamily="34" charset="0"/>
              </a:rPr>
              <a:t>. (Refer to Cross Section in Slide 2) 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56616" y="4660048"/>
            <a:ext cx="1384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Century Gothic" panose="020B0502020202020204" pitchFamily="34" charset="0"/>
              </a:rPr>
              <a:t>Site Plan</a:t>
            </a:r>
            <a:endParaRPr lang="en-ZA" sz="1400" b="1" dirty="0">
              <a:latin typeface="Century Gothic" panose="020B0502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 rot="998397">
            <a:off x="6808340" y="4016062"/>
            <a:ext cx="15476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Erf Boundary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998397">
            <a:off x="6952649" y="3691105"/>
            <a:ext cx="15476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Building Lines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 rot="998397">
            <a:off x="7824295" y="2714850"/>
            <a:ext cx="15476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latin typeface="Century Gothic" panose="020B0502020202020204" pitchFamily="34" charset="0"/>
              </a:rPr>
              <a:t>Proposed Building Footprint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369459" y="62752"/>
            <a:ext cx="2708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latin typeface="Century Gothic" panose="020B0502020202020204" pitchFamily="34" charset="0"/>
              </a:rPr>
              <a:t>Section 3.2.4 Plettenberg Bay Zoning Scheme Regulations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369459" y="582793"/>
            <a:ext cx="27082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latin typeface="Century Gothic" panose="020B0502020202020204" pitchFamily="34" charset="0"/>
              </a:rPr>
              <a:t>Example 3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90117" y="949064"/>
            <a:ext cx="207911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entury Gothic" panose="020B0502020202020204" pitchFamily="34" charset="0"/>
              </a:rPr>
              <a:t>Parallel to the street building line this portion of the Building is the Closest from the street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499781" y="2756011"/>
            <a:ext cx="169157" cy="17653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Oval 15"/>
          <p:cNvSpPr/>
          <p:nvPr/>
        </p:nvSpPr>
        <p:spPr>
          <a:xfrm>
            <a:off x="6708605" y="2344482"/>
            <a:ext cx="169157" cy="17653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1" name="Oval 20"/>
          <p:cNvSpPr/>
          <p:nvPr/>
        </p:nvSpPr>
        <p:spPr>
          <a:xfrm>
            <a:off x="10344584" y="2606966"/>
            <a:ext cx="169157" cy="17653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2" name="Oval 21"/>
          <p:cNvSpPr/>
          <p:nvPr/>
        </p:nvSpPr>
        <p:spPr>
          <a:xfrm>
            <a:off x="10269096" y="3165481"/>
            <a:ext cx="169157" cy="17653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9" name="Straight Arrow Connector 48"/>
          <p:cNvCxnSpPr>
            <a:endCxn id="9" idx="9"/>
          </p:cNvCxnSpPr>
          <p:nvPr/>
        </p:nvCxnSpPr>
        <p:spPr>
          <a:xfrm flipH="1">
            <a:off x="6801853" y="1431248"/>
            <a:ext cx="1560743" cy="970496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6685355" y="1442457"/>
            <a:ext cx="1653986" cy="1346531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593382" y="1107791"/>
            <a:ext cx="139972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entury Gothic" panose="020B0502020202020204" pitchFamily="34" charset="0"/>
              </a:rPr>
              <a:t>Parallel to the rear building line this portion of the Building is the furthest from the street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10289466" y="2040934"/>
            <a:ext cx="93168" cy="552186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10257591" y="1940421"/>
            <a:ext cx="49012" cy="1208346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93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/>
      <p:bldP spid="7" grpId="0"/>
      <p:bldP spid="8" grpId="0" animBg="1"/>
      <p:bldP spid="11" grpId="0"/>
      <p:bldP spid="12" grpId="0"/>
      <p:bldP spid="13" grpId="0"/>
      <p:bldP spid="14" grpId="0"/>
      <p:bldP spid="25" grpId="0"/>
      <p:bldP spid="28" grpId="0"/>
      <p:bldP spid="32" grpId="0"/>
      <p:bldP spid="37" grpId="0"/>
      <p:bldP spid="39" grpId="0"/>
      <p:bldP spid="40" grpId="0"/>
      <p:bldP spid="42" grpId="0"/>
      <p:bldP spid="43" grpId="0"/>
      <p:bldP spid="44" grpId="0"/>
      <p:bldP spid="45" grpId="0"/>
      <p:bldP spid="46" grpId="0"/>
      <p:bldP spid="38" grpId="0"/>
      <p:bldP spid="47" grpId="0"/>
      <p:bldP spid="15" grpId="0" animBg="1"/>
      <p:bldP spid="16" grpId="0" animBg="1"/>
      <p:bldP spid="21" grpId="0" animBg="1"/>
      <p:bldP spid="22" grpId="0" animBg="1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14604" y="280847"/>
            <a:ext cx="5186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Century Gothic" panose="020B0502020202020204" pitchFamily="34" charset="0"/>
              </a:rPr>
              <a:t>What is a 6m Datum Line/ 2 Floor Height Restriction?</a:t>
            </a:r>
            <a:endParaRPr lang="en-ZA" sz="1400" b="1" u="sng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3839" y="768314"/>
            <a:ext cx="507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It is a vertical distance measured 6m from the calculated the </a:t>
            </a:r>
            <a:r>
              <a:rPr lang="en-US" sz="1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datum Line</a:t>
            </a:r>
            <a:r>
              <a:rPr lang="en-US" sz="1400" dirty="0">
                <a:latin typeface="Century Gothic" panose="020B0502020202020204" pitchFamily="34" charset="0"/>
              </a:rPr>
              <a:t>.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121" y="1574017"/>
            <a:ext cx="5052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Century Gothic" panose="020B0502020202020204" pitchFamily="34" charset="0"/>
              </a:rPr>
              <a:t>NB: The wall plate of the building may not encroach the 6m from the datum line.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08524" y="4621143"/>
            <a:ext cx="493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entury Gothic" panose="020B0502020202020204" pitchFamily="34" charset="0"/>
              </a:rPr>
              <a:t>It is the highest point of the Roof. Meaning The </a:t>
            </a:r>
            <a:r>
              <a:rPr lang="en-US" sz="1400" dirty="0">
                <a:latin typeface="Century Gothic" panose="020B0502020202020204" pitchFamily="34" charset="0"/>
              </a:rPr>
              <a:t>apex of the roof may not exceed 8.5m measured from the NGL</a:t>
            </a:r>
            <a:endParaRPr lang="en-ZA" sz="1400" dirty="0">
              <a:latin typeface="Century Gothic" panose="020B0502020202020204" pitchFamily="34" charset="0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5902149" y="3550160"/>
            <a:ext cx="5895975" cy="1552575"/>
          </a:xfrm>
          <a:custGeom>
            <a:avLst/>
            <a:gdLst>
              <a:gd name="connsiteX0" fmla="*/ 0 w 5895975"/>
              <a:gd name="connsiteY0" fmla="*/ 0 h 1552575"/>
              <a:gd name="connsiteX1" fmla="*/ 0 w 5895975"/>
              <a:gd name="connsiteY1" fmla="*/ 0 h 1552575"/>
              <a:gd name="connsiteX2" fmla="*/ 104775 w 5895975"/>
              <a:gd name="connsiteY2" fmla="*/ 66675 h 1552575"/>
              <a:gd name="connsiteX3" fmla="*/ 152400 w 5895975"/>
              <a:gd name="connsiteY3" fmla="*/ 104775 h 1552575"/>
              <a:gd name="connsiteX4" fmla="*/ 180975 w 5895975"/>
              <a:gd name="connsiteY4" fmla="*/ 133350 h 1552575"/>
              <a:gd name="connsiteX5" fmla="*/ 209550 w 5895975"/>
              <a:gd name="connsiteY5" fmla="*/ 142875 h 1552575"/>
              <a:gd name="connsiteX6" fmla="*/ 238125 w 5895975"/>
              <a:gd name="connsiteY6" fmla="*/ 161925 h 1552575"/>
              <a:gd name="connsiteX7" fmla="*/ 266700 w 5895975"/>
              <a:gd name="connsiteY7" fmla="*/ 171450 h 1552575"/>
              <a:gd name="connsiteX8" fmla="*/ 295275 w 5895975"/>
              <a:gd name="connsiteY8" fmla="*/ 190500 h 1552575"/>
              <a:gd name="connsiteX9" fmla="*/ 381000 w 5895975"/>
              <a:gd name="connsiteY9" fmla="*/ 219075 h 1552575"/>
              <a:gd name="connsiteX10" fmla="*/ 466725 w 5895975"/>
              <a:gd name="connsiteY10" fmla="*/ 247650 h 1552575"/>
              <a:gd name="connsiteX11" fmla="*/ 495300 w 5895975"/>
              <a:gd name="connsiteY11" fmla="*/ 257175 h 1552575"/>
              <a:gd name="connsiteX12" fmla="*/ 533400 w 5895975"/>
              <a:gd name="connsiteY12" fmla="*/ 266700 h 1552575"/>
              <a:gd name="connsiteX13" fmla="*/ 561975 w 5895975"/>
              <a:gd name="connsiteY13" fmla="*/ 285750 h 1552575"/>
              <a:gd name="connsiteX14" fmla="*/ 619125 w 5895975"/>
              <a:gd name="connsiteY14" fmla="*/ 295275 h 1552575"/>
              <a:gd name="connsiteX15" fmla="*/ 647700 w 5895975"/>
              <a:gd name="connsiteY15" fmla="*/ 304800 h 1552575"/>
              <a:gd name="connsiteX16" fmla="*/ 704850 w 5895975"/>
              <a:gd name="connsiteY16" fmla="*/ 314325 h 1552575"/>
              <a:gd name="connsiteX17" fmla="*/ 762000 w 5895975"/>
              <a:gd name="connsiteY17" fmla="*/ 333375 h 1552575"/>
              <a:gd name="connsiteX18" fmla="*/ 847725 w 5895975"/>
              <a:gd name="connsiteY18" fmla="*/ 361950 h 1552575"/>
              <a:gd name="connsiteX19" fmla="*/ 876300 w 5895975"/>
              <a:gd name="connsiteY19" fmla="*/ 371475 h 1552575"/>
              <a:gd name="connsiteX20" fmla="*/ 904875 w 5895975"/>
              <a:gd name="connsiteY20" fmla="*/ 381000 h 1552575"/>
              <a:gd name="connsiteX21" fmla="*/ 952500 w 5895975"/>
              <a:gd name="connsiteY21" fmla="*/ 390525 h 1552575"/>
              <a:gd name="connsiteX22" fmla="*/ 1009650 w 5895975"/>
              <a:gd name="connsiteY22" fmla="*/ 409575 h 1552575"/>
              <a:gd name="connsiteX23" fmla="*/ 1085850 w 5895975"/>
              <a:gd name="connsiteY23" fmla="*/ 428625 h 1552575"/>
              <a:gd name="connsiteX24" fmla="*/ 1123950 w 5895975"/>
              <a:gd name="connsiteY24" fmla="*/ 438150 h 1552575"/>
              <a:gd name="connsiteX25" fmla="*/ 1162050 w 5895975"/>
              <a:gd name="connsiteY25" fmla="*/ 447675 h 1552575"/>
              <a:gd name="connsiteX26" fmla="*/ 1266825 w 5895975"/>
              <a:gd name="connsiteY26" fmla="*/ 485775 h 1552575"/>
              <a:gd name="connsiteX27" fmla="*/ 1381125 w 5895975"/>
              <a:gd name="connsiteY27" fmla="*/ 514350 h 1552575"/>
              <a:gd name="connsiteX28" fmla="*/ 1476375 w 5895975"/>
              <a:gd name="connsiteY28" fmla="*/ 533400 h 1552575"/>
              <a:gd name="connsiteX29" fmla="*/ 1733550 w 5895975"/>
              <a:gd name="connsiteY29" fmla="*/ 552450 h 1552575"/>
              <a:gd name="connsiteX30" fmla="*/ 2066925 w 5895975"/>
              <a:gd name="connsiteY30" fmla="*/ 571500 h 1552575"/>
              <a:gd name="connsiteX31" fmla="*/ 2276475 w 5895975"/>
              <a:gd name="connsiteY31" fmla="*/ 590550 h 1552575"/>
              <a:gd name="connsiteX32" fmla="*/ 2314575 w 5895975"/>
              <a:gd name="connsiteY32" fmla="*/ 600075 h 1552575"/>
              <a:gd name="connsiteX33" fmla="*/ 2524125 w 5895975"/>
              <a:gd name="connsiteY33" fmla="*/ 619125 h 1552575"/>
              <a:gd name="connsiteX34" fmla="*/ 2552700 w 5895975"/>
              <a:gd name="connsiteY34" fmla="*/ 628650 h 1552575"/>
              <a:gd name="connsiteX35" fmla="*/ 2628900 w 5895975"/>
              <a:gd name="connsiteY35" fmla="*/ 657225 h 1552575"/>
              <a:gd name="connsiteX36" fmla="*/ 2705100 w 5895975"/>
              <a:gd name="connsiteY36" fmla="*/ 676275 h 1552575"/>
              <a:gd name="connsiteX37" fmla="*/ 2790825 w 5895975"/>
              <a:gd name="connsiteY37" fmla="*/ 695325 h 1552575"/>
              <a:gd name="connsiteX38" fmla="*/ 2828925 w 5895975"/>
              <a:gd name="connsiteY38" fmla="*/ 714375 h 1552575"/>
              <a:gd name="connsiteX39" fmla="*/ 2876550 w 5895975"/>
              <a:gd name="connsiteY39" fmla="*/ 723900 h 1552575"/>
              <a:gd name="connsiteX40" fmla="*/ 2914650 w 5895975"/>
              <a:gd name="connsiteY40" fmla="*/ 733425 h 1552575"/>
              <a:gd name="connsiteX41" fmla="*/ 2971800 w 5895975"/>
              <a:gd name="connsiteY41" fmla="*/ 742950 h 1552575"/>
              <a:gd name="connsiteX42" fmla="*/ 3048000 w 5895975"/>
              <a:gd name="connsiteY42" fmla="*/ 762000 h 1552575"/>
              <a:gd name="connsiteX43" fmla="*/ 3086100 w 5895975"/>
              <a:gd name="connsiteY43" fmla="*/ 771525 h 1552575"/>
              <a:gd name="connsiteX44" fmla="*/ 3133725 w 5895975"/>
              <a:gd name="connsiteY44" fmla="*/ 781050 h 1552575"/>
              <a:gd name="connsiteX45" fmla="*/ 3228975 w 5895975"/>
              <a:gd name="connsiteY45" fmla="*/ 819150 h 1552575"/>
              <a:gd name="connsiteX46" fmla="*/ 3257550 w 5895975"/>
              <a:gd name="connsiteY46" fmla="*/ 828675 h 1552575"/>
              <a:gd name="connsiteX47" fmla="*/ 3324225 w 5895975"/>
              <a:gd name="connsiteY47" fmla="*/ 857250 h 1552575"/>
              <a:gd name="connsiteX48" fmla="*/ 3419475 w 5895975"/>
              <a:gd name="connsiteY48" fmla="*/ 876300 h 1552575"/>
              <a:gd name="connsiteX49" fmla="*/ 3457575 w 5895975"/>
              <a:gd name="connsiteY49" fmla="*/ 885825 h 1552575"/>
              <a:gd name="connsiteX50" fmla="*/ 3524250 w 5895975"/>
              <a:gd name="connsiteY50" fmla="*/ 895350 h 1552575"/>
              <a:gd name="connsiteX51" fmla="*/ 3571875 w 5895975"/>
              <a:gd name="connsiteY51" fmla="*/ 904875 h 1552575"/>
              <a:gd name="connsiteX52" fmla="*/ 3810000 w 5895975"/>
              <a:gd name="connsiteY52" fmla="*/ 914400 h 1552575"/>
              <a:gd name="connsiteX53" fmla="*/ 3857625 w 5895975"/>
              <a:gd name="connsiteY53" fmla="*/ 923925 h 1552575"/>
              <a:gd name="connsiteX54" fmla="*/ 3914775 w 5895975"/>
              <a:gd name="connsiteY54" fmla="*/ 942975 h 1552575"/>
              <a:gd name="connsiteX55" fmla="*/ 3943350 w 5895975"/>
              <a:gd name="connsiteY55" fmla="*/ 952500 h 1552575"/>
              <a:gd name="connsiteX56" fmla="*/ 3990975 w 5895975"/>
              <a:gd name="connsiteY56" fmla="*/ 962025 h 1552575"/>
              <a:gd name="connsiteX57" fmla="*/ 4057650 w 5895975"/>
              <a:gd name="connsiteY57" fmla="*/ 990600 h 1552575"/>
              <a:gd name="connsiteX58" fmla="*/ 4114800 w 5895975"/>
              <a:gd name="connsiteY58" fmla="*/ 1009650 h 1552575"/>
              <a:gd name="connsiteX59" fmla="*/ 4200525 w 5895975"/>
              <a:gd name="connsiteY59" fmla="*/ 1038225 h 1552575"/>
              <a:gd name="connsiteX60" fmla="*/ 4229100 w 5895975"/>
              <a:gd name="connsiteY60" fmla="*/ 1047750 h 1552575"/>
              <a:gd name="connsiteX61" fmla="*/ 4267200 w 5895975"/>
              <a:gd name="connsiteY61" fmla="*/ 1057275 h 1552575"/>
              <a:gd name="connsiteX62" fmla="*/ 4343400 w 5895975"/>
              <a:gd name="connsiteY62" fmla="*/ 1095375 h 1552575"/>
              <a:gd name="connsiteX63" fmla="*/ 4467225 w 5895975"/>
              <a:gd name="connsiteY63" fmla="*/ 1133475 h 1552575"/>
              <a:gd name="connsiteX64" fmla="*/ 4505325 w 5895975"/>
              <a:gd name="connsiteY64" fmla="*/ 1143000 h 1552575"/>
              <a:gd name="connsiteX65" fmla="*/ 4572000 w 5895975"/>
              <a:gd name="connsiteY65" fmla="*/ 1171575 h 1552575"/>
              <a:gd name="connsiteX66" fmla="*/ 4610100 w 5895975"/>
              <a:gd name="connsiteY66" fmla="*/ 1190625 h 1552575"/>
              <a:gd name="connsiteX67" fmla="*/ 4648200 w 5895975"/>
              <a:gd name="connsiteY67" fmla="*/ 1200150 h 1552575"/>
              <a:gd name="connsiteX68" fmla="*/ 4714875 w 5895975"/>
              <a:gd name="connsiteY68" fmla="*/ 1219200 h 1552575"/>
              <a:gd name="connsiteX69" fmla="*/ 4772025 w 5895975"/>
              <a:gd name="connsiteY69" fmla="*/ 1228725 h 1552575"/>
              <a:gd name="connsiteX70" fmla="*/ 4857750 w 5895975"/>
              <a:gd name="connsiteY70" fmla="*/ 1266825 h 1552575"/>
              <a:gd name="connsiteX71" fmla="*/ 4895850 w 5895975"/>
              <a:gd name="connsiteY71" fmla="*/ 1285875 h 1552575"/>
              <a:gd name="connsiteX72" fmla="*/ 4991100 w 5895975"/>
              <a:gd name="connsiteY72" fmla="*/ 1314450 h 1552575"/>
              <a:gd name="connsiteX73" fmla="*/ 5048250 w 5895975"/>
              <a:gd name="connsiteY73" fmla="*/ 1333500 h 1552575"/>
              <a:gd name="connsiteX74" fmla="*/ 5105400 w 5895975"/>
              <a:gd name="connsiteY74" fmla="*/ 1352550 h 1552575"/>
              <a:gd name="connsiteX75" fmla="*/ 5133975 w 5895975"/>
              <a:gd name="connsiteY75" fmla="*/ 1362075 h 1552575"/>
              <a:gd name="connsiteX76" fmla="*/ 5162550 w 5895975"/>
              <a:gd name="connsiteY76" fmla="*/ 1371600 h 1552575"/>
              <a:gd name="connsiteX77" fmla="*/ 5210175 w 5895975"/>
              <a:gd name="connsiteY77" fmla="*/ 1381125 h 1552575"/>
              <a:gd name="connsiteX78" fmla="*/ 5238750 w 5895975"/>
              <a:gd name="connsiteY78" fmla="*/ 1390650 h 1552575"/>
              <a:gd name="connsiteX79" fmla="*/ 5286375 w 5895975"/>
              <a:gd name="connsiteY79" fmla="*/ 1400175 h 1552575"/>
              <a:gd name="connsiteX80" fmla="*/ 5314950 w 5895975"/>
              <a:gd name="connsiteY80" fmla="*/ 1409700 h 1552575"/>
              <a:gd name="connsiteX81" fmla="*/ 5391150 w 5895975"/>
              <a:gd name="connsiteY81" fmla="*/ 1428750 h 1552575"/>
              <a:gd name="connsiteX82" fmla="*/ 5495925 w 5895975"/>
              <a:gd name="connsiteY82" fmla="*/ 1447800 h 1552575"/>
              <a:gd name="connsiteX83" fmla="*/ 5543550 w 5895975"/>
              <a:gd name="connsiteY83" fmla="*/ 1457325 h 1552575"/>
              <a:gd name="connsiteX84" fmla="*/ 5572125 w 5895975"/>
              <a:gd name="connsiteY84" fmla="*/ 1466850 h 1552575"/>
              <a:gd name="connsiteX85" fmla="*/ 5667375 w 5895975"/>
              <a:gd name="connsiteY85" fmla="*/ 1485900 h 1552575"/>
              <a:gd name="connsiteX86" fmla="*/ 5772150 w 5895975"/>
              <a:gd name="connsiteY86" fmla="*/ 1514475 h 1552575"/>
              <a:gd name="connsiteX87" fmla="*/ 5810250 w 5895975"/>
              <a:gd name="connsiteY87" fmla="*/ 1524000 h 1552575"/>
              <a:gd name="connsiteX88" fmla="*/ 5895975 w 5895975"/>
              <a:gd name="connsiteY88" fmla="*/ 1533525 h 1552575"/>
              <a:gd name="connsiteX89" fmla="*/ 5895975 w 5895975"/>
              <a:gd name="connsiteY89" fmla="*/ 1552575 h 155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95975" h="1552575">
                <a:moveTo>
                  <a:pt x="0" y="0"/>
                </a:moveTo>
                <a:lnTo>
                  <a:pt x="0" y="0"/>
                </a:lnTo>
                <a:cubicBezTo>
                  <a:pt x="34925" y="22225"/>
                  <a:pt x="81812" y="32231"/>
                  <a:pt x="104775" y="66675"/>
                </a:cubicBezTo>
                <a:cubicBezTo>
                  <a:pt x="129394" y="103604"/>
                  <a:pt x="112965" y="91630"/>
                  <a:pt x="152400" y="104775"/>
                </a:cubicBezTo>
                <a:cubicBezTo>
                  <a:pt x="161925" y="114300"/>
                  <a:pt x="169767" y="125878"/>
                  <a:pt x="180975" y="133350"/>
                </a:cubicBezTo>
                <a:cubicBezTo>
                  <a:pt x="189329" y="138919"/>
                  <a:pt x="200570" y="138385"/>
                  <a:pt x="209550" y="142875"/>
                </a:cubicBezTo>
                <a:cubicBezTo>
                  <a:pt x="219789" y="147995"/>
                  <a:pt x="227886" y="156805"/>
                  <a:pt x="238125" y="161925"/>
                </a:cubicBezTo>
                <a:cubicBezTo>
                  <a:pt x="247105" y="166415"/>
                  <a:pt x="257720" y="166960"/>
                  <a:pt x="266700" y="171450"/>
                </a:cubicBezTo>
                <a:cubicBezTo>
                  <a:pt x="276939" y="176570"/>
                  <a:pt x="284814" y="185851"/>
                  <a:pt x="295275" y="190500"/>
                </a:cubicBezTo>
                <a:lnTo>
                  <a:pt x="381000" y="219075"/>
                </a:lnTo>
                <a:lnTo>
                  <a:pt x="466725" y="247650"/>
                </a:lnTo>
                <a:cubicBezTo>
                  <a:pt x="476250" y="250825"/>
                  <a:pt x="485560" y="254740"/>
                  <a:pt x="495300" y="257175"/>
                </a:cubicBezTo>
                <a:lnTo>
                  <a:pt x="533400" y="266700"/>
                </a:lnTo>
                <a:cubicBezTo>
                  <a:pt x="542925" y="273050"/>
                  <a:pt x="551115" y="282130"/>
                  <a:pt x="561975" y="285750"/>
                </a:cubicBezTo>
                <a:cubicBezTo>
                  <a:pt x="580297" y="291857"/>
                  <a:pt x="600272" y="291085"/>
                  <a:pt x="619125" y="295275"/>
                </a:cubicBezTo>
                <a:cubicBezTo>
                  <a:pt x="628926" y="297453"/>
                  <a:pt x="637899" y="302622"/>
                  <a:pt x="647700" y="304800"/>
                </a:cubicBezTo>
                <a:cubicBezTo>
                  <a:pt x="666553" y="308990"/>
                  <a:pt x="686114" y="309641"/>
                  <a:pt x="704850" y="314325"/>
                </a:cubicBezTo>
                <a:cubicBezTo>
                  <a:pt x="724331" y="319195"/>
                  <a:pt x="742950" y="327025"/>
                  <a:pt x="762000" y="333375"/>
                </a:cubicBezTo>
                <a:lnTo>
                  <a:pt x="847725" y="361950"/>
                </a:lnTo>
                <a:lnTo>
                  <a:pt x="876300" y="371475"/>
                </a:lnTo>
                <a:cubicBezTo>
                  <a:pt x="885825" y="374650"/>
                  <a:pt x="895030" y="379031"/>
                  <a:pt x="904875" y="381000"/>
                </a:cubicBezTo>
                <a:cubicBezTo>
                  <a:pt x="920750" y="384175"/>
                  <a:pt x="936881" y="386265"/>
                  <a:pt x="952500" y="390525"/>
                </a:cubicBezTo>
                <a:cubicBezTo>
                  <a:pt x="971873" y="395809"/>
                  <a:pt x="990169" y="404705"/>
                  <a:pt x="1009650" y="409575"/>
                </a:cubicBezTo>
                <a:lnTo>
                  <a:pt x="1085850" y="428625"/>
                </a:lnTo>
                <a:lnTo>
                  <a:pt x="1123950" y="438150"/>
                </a:lnTo>
                <a:lnTo>
                  <a:pt x="1162050" y="447675"/>
                </a:lnTo>
                <a:cubicBezTo>
                  <a:pt x="1221953" y="487610"/>
                  <a:pt x="1157693" y="449398"/>
                  <a:pt x="1266825" y="485775"/>
                </a:cubicBezTo>
                <a:cubicBezTo>
                  <a:pt x="1362301" y="517600"/>
                  <a:pt x="1284928" y="495111"/>
                  <a:pt x="1381125" y="514350"/>
                </a:cubicBezTo>
                <a:cubicBezTo>
                  <a:pt x="1456843" y="529494"/>
                  <a:pt x="1378456" y="520344"/>
                  <a:pt x="1476375" y="533400"/>
                </a:cubicBezTo>
                <a:cubicBezTo>
                  <a:pt x="1582394" y="547536"/>
                  <a:pt x="1606247" y="544735"/>
                  <a:pt x="1733550" y="552450"/>
                </a:cubicBezTo>
                <a:cubicBezTo>
                  <a:pt x="2057757" y="572099"/>
                  <a:pt x="1671715" y="551739"/>
                  <a:pt x="2066925" y="571500"/>
                </a:cubicBezTo>
                <a:cubicBezTo>
                  <a:pt x="2169932" y="597252"/>
                  <a:pt x="2050950" y="570048"/>
                  <a:pt x="2276475" y="590550"/>
                </a:cubicBezTo>
                <a:cubicBezTo>
                  <a:pt x="2289512" y="591735"/>
                  <a:pt x="2301616" y="598224"/>
                  <a:pt x="2314575" y="600075"/>
                </a:cubicBezTo>
                <a:cubicBezTo>
                  <a:pt x="2351897" y="605407"/>
                  <a:pt x="2493017" y="616533"/>
                  <a:pt x="2524125" y="619125"/>
                </a:cubicBezTo>
                <a:cubicBezTo>
                  <a:pt x="2533650" y="622300"/>
                  <a:pt x="2543299" y="625125"/>
                  <a:pt x="2552700" y="628650"/>
                </a:cubicBezTo>
                <a:cubicBezTo>
                  <a:pt x="2578362" y="638273"/>
                  <a:pt x="2602476" y="650018"/>
                  <a:pt x="2628900" y="657225"/>
                </a:cubicBezTo>
                <a:cubicBezTo>
                  <a:pt x="2654159" y="664114"/>
                  <a:pt x="2679427" y="671140"/>
                  <a:pt x="2705100" y="676275"/>
                </a:cubicBezTo>
                <a:cubicBezTo>
                  <a:pt x="2718032" y="678861"/>
                  <a:pt x="2775452" y="689560"/>
                  <a:pt x="2790825" y="695325"/>
                </a:cubicBezTo>
                <a:cubicBezTo>
                  <a:pt x="2804120" y="700311"/>
                  <a:pt x="2815455" y="709885"/>
                  <a:pt x="2828925" y="714375"/>
                </a:cubicBezTo>
                <a:cubicBezTo>
                  <a:pt x="2844284" y="719495"/>
                  <a:pt x="2860746" y="720388"/>
                  <a:pt x="2876550" y="723900"/>
                </a:cubicBezTo>
                <a:cubicBezTo>
                  <a:pt x="2889329" y="726740"/>
                  <a:pt x="2901813" y="730858"/>
                  <a:pt x="2914650" y="733425"/>
                </a:cubicBezTo>
                <a:cubicBezTo>
                  <a:pt x="2933588" y="737213"/>
                  <a:pt x="2952916" y="738903"/>
                  <a:pt x="2971800" y="742950"/>
                </a:cubicBezTo>
                <a:cubicBezTo>
                  <a:pt x="2997401" y="748436"/>
                  <a:pt x="3022600" y="755650"/>
                  <a:pt x="3048000" y="762000"/>
                </a:cubicBezTo>
                <a:cubicBezTo>
                  <a:pt x="3060700" y="765175"/>
                  <a:pt x="3073263" y="768958"/>
                  <a:pt x="3086100" y="771525"/>
                </a:cubicBezTo>
                <a:cubicBezTo>
                  <a:pt x="3101975" y="774700"/>
                  <a:pt x="3118106" y="776790"/>
                  <a:pt x="3133725" y="781050"/>
                </a:cubicBezTo>
                <a:cubicBezTo>
                  <a:pt x="3213219" y="802730"/>
                  <a:pt x="3166640" y="792435"/>
                  <a:pt x="3228975" y="819150"/>
                </a:cubicBezTo>
                <a:cubicBezTo>
                  <a:pt x="3238203" y="823105"/>
                  <a:pt x="3248322" y="824720"/>
                  <a:pt x="3257550" y="828675"/>
                </a:cubicBezTo>
                <a:cubicBezTo>
                  <a:pt x="3290800" y="842925"/>
                  <a:pt x="3291959" y="849804"/>
                  <a:pt x="3324225" y="857250"/>
                </a:cubicBezTo>
                <a:cubicBezTo>
                  <a:pt x="3355775" y="864531"/>
                  <a:pt x="3388063" y="868447"/>
                  <a:pt x="3419475" y="876300"/>
                </a:cubicBezTo>
                <a:cubicBezTo>
                  <a:pt x="3432175" y="879475"/>
                  <a:pt x="3444695" y="883483"/>
                  <a:pt x="3457575" y="885825"/>
                </a:cubicBezTo>
                <a:cubicBezTo>
                  <a:pt x="3479664" y="889841"/>
                  <a:pt x="3502105" y="891659"/>
                  <a:pt x="3524250" y="895350"/>
                </a:cubicBezTo>
                <a:cubicBezTo>
                  <a:pt x="3540219" y="898012"/>
                  <a:pt x="3555721" y="903798"/>
                  <a:pt x="3571875" y="904875"/>
                </a:cubicBezTo>
                <a:cubicBezTo>
                  <a:pt x="3651138" y="910159"/>
                  <a:pt x="3730625" y="911225"/>
                  <a:pt x="3810000" y="914400"/>
                </a:cubicBezTo>
                <a:cubicBezTo>
                  <a:pt x="3825875" y="917575"/>
                  <a:pt x="3842006" y="919665"/>
                  <a:pt x="3857625" y="923925"/>
                </a:cubicBezTo>
                <a:cubicBezTo>
                  <a:pt x="3876998" y="929209"/>
                  <a:pt x="3895725" y="936625"/>
                  <a:pt x="3914775" y="942975"/>
                </a:cubicBezTo>
                <a:cubicBezTo>
                  <a:pt x="3924300" y="946150"/>
                  <a:pt x="3933505" y="950531"/>
                  <a:pt x="3943350" y="952500"/>
                </a:cubicBezTo>
                <a:lnTo>
                  <a:pt x="3990975" y="962025"/>
                </a:lnTo>
                <a:cubicBezTo>
                  <a:pt x="4036310" y="992248"/>
                  <a:pt x="4001734" y="973825"/>
                  <a:pt x="4057650" y="990600"/>
                </a:cubicBezTo>
                <a:cubicBezTo>
                  <a:pt x="4076884" y="996370"/>
                  <a:pt x="4095750" y="1003300"/>
                  <a:pt x="4114800" y="1009650"/>
                </a:cubicBezTo>
                <a:lnTo>
                  <a:pt x="4200525" y="1038225"/>
                </a:lnTo>
                <a:cubicBezTo>
                  <a:pt x="4210050" y="1041400"/>
                  <a:pt x="4219360" y="1045315"/>
                  <a:pt x="4229100" y="1047750"/>
                </a:cubicBezTo>
                <a:cubicBezTo>
                  <a:pt x="4241800" y="1050925"/>
                  <a:pt x="4255116" y="1052240"/>
                  <a:pt x="4267200" y="1057275"/>
                </a:cubicBezTo>
                <a:cubicBezTo>
                  <a:pt x="4293414" y="1068197"/>
                  <a:pt x="4315850" y="1088487"/>
                  <a:pt x="4343400" y="1095375"/>
                </a:cubicBezTo>
                <a:cubicBezTo>
                  <a:pt x="4524309" y="1140602"/>
                  <a:pt x="4337744" y="1090315"/>
                  <a:pt x="4467225" y="1133475"/>
                </a:cubicBezTo>
                <a:cubicBezTo>
                  <a:pt x="4479644" y="1137615"/>
                  <a:pt x="4493022" y="1138526"/>
                  <a:pt x="4505325" y="1143000"/>
                </a:cubicBezTo>
                <a:cubicBezTo>
                  <a:pt x="4528049" y="1151263"/>
                  <a:pt x="4549987" y="1161569"/>
                  <a:pt x="4572000" y="1171575"/>
                </a:cubicBezTo>
                <a:cubicBezTo>
                  <a:pt x="4584926" y="1177451"/>
                  <a:pt x="4596805" y="1185639"/>
                  <a:pt x="4610100" y="1190625"/>
                </a:cubicBezTo>
                <a:cubicBezTo>
                  <a:pt x="4622357" y="1195222"/>
                  <a:pt x="4635613" y="1196554"/>
                  <a:pt x="4648200" y="1200150"/>
                </a:cubicBezTo>
                <a:cubicBezTo>
                  <a:pt x="4690565" y="1212254"/>
                  <a:pt x="4665247" y="1209274"/>
                  <a:pt x="4714875" y="1219200"/>
                </a:cubicBezTo>
                <a:cubicBezTo>
                  <a:pt x="4733813" y="1222988"/>
                  <a:pt x="4752975" y="1225550"/>
                  <a:pt x="4772025" y="1228725"/>
                </a:cubicBezTo>
                <a:cubicBezTo>
                  <a:pt x="4856080" y="1284761"/>
                  <a:pt x="4721730" y="1198815"/>
                  <a:pt x="4857750" y="1266825"/>
                </a:cubicBezTo>
                <a:cubicBezTo>
                  <a:pt x="4870450" y="1273175"/>
                  <a:pt x="4882667" y="1280602"/>
                  <a:pt x="4895850" y="1285875"/>
                </a:cubicBezTo>
                <a:cubicBezTo>
                  <a:pt x="4963202" y="1312816"/>
                  <a:pt x="4934964" y="1297609"/>
                  <a:pt x="4991100" y="1314450"/>
                </a:cubicBezTo>
                <a:cubicBezTo>
                  <a:pt x="5010334" y="1320220"/>
                  <a:pt x="5029200" y="1327150"/>
                  <a:pt x="5048250" y="1333500"/>
                </a:cubicBezTo>
                <a:lnTo>
                  <a:pt x="5105400" y="1352550"/>
                </a:lnTo>
                <a:lnTo>
                  <a:pt x="5133975" y="1362075"/>
                </a:lnTo>
                <a:cubicBezTo>
                  <a:pt x="5143500" y="1365250"/>
                  <a:pt x="5152705" y="1369631"/>
                  <a:pt x="5162550" y="1371600"/>
                </a:cubicBezTo>
                <a:cubicBezTo>
                  <a:pt x="5178425" y="1374775"/>
                  <a:pt x="5194469" y="1377198"/>
                  <a:pt x="5210175" y="1381125"/>
                </a:cubicBezTo>
                <a:cubicBezTo>
                  <a:pt x="5219915" y="1383560"/>
                  <a:pt x="5229010" y="1388215"/>
                  <a:pt x="5238750" y="1390650"/>
                </a:cubicBezTo>
                <a:cubicBezTo>
                  <a:pt x="5254456" y="1394577"/>
                  <a:pt x="5270669" y="1396248"/>
                  <a:pt x="5286375" y="1400175"/>
                </a:cubicBezTo>
                <a:cubicBezTo>
                  <a:pt x="5296115" y="1402610"/>
                  <a:pt x="5305264" y="1407058"/>
                  <a:pt x="5314950" y="1409700"/>
                </a:cubicBezTo>
                <a:cubicBezTo>
                  <a:pt x="5340209" y="1416589"/>
                  <a:pt x="5365639" y="1422863"/>
                  <a:pt x="5391150" y="1428750"/>
                </a:cubicBezTo>
                <a:cubicBezTo>
                  <a:pt x="5434845" y="1438834"/>
                  <a:pt x="5450085" y="1439465"/>
                  <a:pt x="5495925" y="1447800"/>
                </a:cubicBezTo>
                <a:cubicBezTo>
                  <a:pt x="5511853" y="1450696"/>
                  <a:pt x="5527844" y="1453398"/>
                  <a:pt x="5543550" y="1457325"/>
                </a:cubicBezTo>
                <a:cubicBezTo>
                  <a:pt x="5553290" y="1459760"/>
                  <a:pt x="5562342" y="1464592"/>
                  <a:pt x="5572125" y="1466850"/>
                </a:cubicBezTo>
                <a:cubicBezTo>
                  <a:pt x="5603675" y="1474131"/>
                  <a:pt x="5636658" y="1475661"/>
                  <a:pt x="5667375" y="1485900"/>
                </a:cubicBezTo>
                <a:cubicBezTo>
                  <a:pt x="5756583" y="1515636"/>
                  <a:pt x="5691371" y="1496524"/>
                  <a:pt x="5772150" y="1514475"/>
                </a:cubicBezTo>
                <a:cubicBezTo>
                  <a:pt x="5784929" y="1517315"/>
                  <a:pt x="5797337" y="1521848"/>
                  <a:pt x="5810250" y="1524000"/>
                </a:cubicBezTo>
                <a:cubicBezTo>
                  <a:pt x="5869763" y="1533919"/>
                  <a:pt x="5863313" y="1533525"/>
                  <a:pt x="5895975" y="1533525"/>
                </a:cubicBezTo>
                <a:lnTo>
                  <a:pt x="5895975" y="1552575"/>
                </a:lnTo>
              </a:path>
            </a:pathLst>
          </a:cu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" name="Straight Connector 3"/>
          <p:cNvCxnSpPr/>
          <p:nvPr/>
        </p:nvCxnSpPr>
        <p:spPr>
          <a:xfrm>
            <a:off x="6102174" y="3293772"/>
            <a:ext cx="28575" cy="185943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1455223" y="3606632"/>
            <a:ext cx="1" cy="1834727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37"/>
          <p:cNvSpPr/>
          <p:nvPr/>
        </p:nvSpPr>
        <p:spPr>
          <a:xfrm>
            <a:off x="5902148" y="1483046"/>
            <a:ext cx="5895975" cy="1552575"/>
          </a:xfrm>
          <a:custGeom>
            <a:avLst/>
            <a:gdLst>
              <a:gd name="connsiteX0" fmla="*/ 0 w 5895975"/>
              <a:gd name="connsiteY0" fmla="*/ 0 h 1552575"/>
              <a:gd name="connsiteX1" fmla="*/ 0 w 5895975"/>
              <a:gd name="connsiteY1" fmla="*/ 0 h 1552575"/>
              <a:gd name="connsiteX2" fmla="*/ 104775 w 5895975"/>
              <a:gd name="connsiteY2" fmla="*/ 66675 h 1552575"/>
              <a:gd name="connsiteX3" fmla="*/ 152400 w 5895975"/>
              <a:gd name="connsiteY3" fmla="*/ 104775 h 1552575"/>
              <a:gd name="connsiteX4" fmla="*/ 180975 w 5895975"/>
              <a:gd name="connsiteY4" fmla="*/ 133350 h 1552575"/>
              <a:gd name="connsiteX5" fmla="*/ 209550 w 5895975"/>
              <a:gd name="connsiteY5" fmla="*/ 142875 h 1552575"/>
              <a:gd name="connsiteX6" fmla="*/ 238125 w 5895975"/>
              <a:gd name="connsiteY6" fmla="*/ 161925 h 1552575"/>
              <a:gd name="connsiteX7" fmla="*/ 266700 w 5895975"/>
              <a:gd name="connsiteY7" fmla="*/ 171450 h 1552575"/>
              <a:gd name="connsiteX8" fmla="*/ 295275 w 5895975"/>
              <a:gd name="connsiteY8" fmla="*/ 190500 h 1552575"/>
              <a:gd name="connsiteX9" fmla="*/ 381000 w 5895975"/>
              <a:gd name="connsiteY9" fmla="*/ 219075 h 1552575"/>
              <a:gd name="connsiteX10" fmla="*/ 466725 w 5895975"/>
              <a:gd name="connsiteY10" fmla="*/ 247650 h 1552575"/>
              <a:gd name="connsiteX11" fmla="*/ 495300 w 5895975"/>
              <a:gd name="connsiteY11" fmla="*/ 257175 h 1552575"/>
              <a:gd name="connsiteX12" fmla="*/ 533400 w 5895975"/>
              <a:gd name="connsiteY12" fmla="*/ 266700 h 1552575"/>
              <a:gd name="connsiteX13" fmla="*/ 561975 w 5895975"/>
              <a:gd name="connsiteY13" fmla="*/ 285750 h 1552575"/>
              <a:gd name="connsiteX14" fmla="*/ 619125 w 5895975"/>
              <a:gd name="connsiteY14" fmla="*/ 295275 h 1552575"/>
              <a:gd name="connsiteX15" fmla="*/ 647700 w 5895975"/>
              <a:gd name="connsiteY15" fmla="*/ 304800 h 1552575"/>
              <a:gd name="connsiteX16" fmla="*/ 704850 w 5895975"/>
              <a:gd name="connsiteY16" fmla="*/ 314325 h 1552575"/>
              <a:gd name="connsiteX17" fmla="*/ 762000 w 5895975"/>
              <a:gd name="connsiteY17" fmla="*/ 333375 h 1552575"/>
              <a:gd name="connsiteX18" fmla="*/ 847725 w 5895975"/>
              <a:gd name="connsiteY18" fmla="*/ 361950 h 1552575"/>
              <a:gd name="connsiteX19" fmla="*/ 876300 w 5895975"/>
              <a:gd name="connsiteY19" fmla="*/ 371475 h 1552575"/>
              <a:gd name="connsiteX20" fmla="*/ 904875 w 5895975"/>
              <a:gd name="connsiteY20" fmla="*/ 381000 h 1552575"/>
              <a:gd name="connsiteX21" fmla="*/ 952500 w 5895975"/>
              <a:gd name="connsiteY21" fmla="*/ 390525 h 1552575"/>
              <a:gd name="connsiteX22" fmla="*/ 1009650 w 5895975"/>
              <a:gd name="connsiteY22" fmla="*/ 409575 h 1552575"/>
              <a:gd name="connsiteX23" fmla="*/ 1085850 w 5895975"/>
              <a:gd name="connsiteY23" fmla="*/ 428625 h 1552575"/>
              <a:gd name="connsiteX24" fmla="*/ 1123950 w 5895975"/>
              <a:gd name="connsiteY24" fmla="*/ 438150 h 1552575"/>
              <a:gd name="connsiteX25" fmla="*/ 1162050 w 5895975"/>
              <a:gd name="connsiteY25" fmla="*/ 447675 h 1552575"/>
              <a:gd name="connsiteX26" fmla="*/ 1266825 w 5895975"/>
              <a:gd name="connsiteY26" fmla="*/ 485775 h 1552575"/>
              <a:gd name="connsiteX27" fmla="*/ 1381125 w 5895975"/>
              <a:gd name="connsiteY27" fmla="*/ 514350 h 1552575"/>
              <a:gd name="connsiteX28" fmla="*/ 1476375 w 5895975"/>
              <a:gd name="connsiteY28" fmla="*/ 533400 h 1552575"/>
              <a:gd name="connsiteX29" fmla="*/ 1733550 w 5895975"/>
              <a:gd name="connsiteY29" fmla="*/ 552450 h 1552575"/>
              <a:gd name="connsiteX30" fmla="*/ 2066925 w 5895975"/>
              <a:gd name="connsiteY30" fmla="*/ 571500 h 1552575"/>
              <a:gd name="connsiteX31" fmla="*/ 2276475 w 5895975"/>
              <a:gd name="connsiteY31" fmla="*/ 590550 h 1552575"/>
              <a:gd name="connsiteX32" fmla="*/ 2314575 w 5895975"/>
              <a:gd name="connsiteY32" fmla="*/ 600075 h 1552575"/>
              <a:gd name="connsiteX33" fmla="*/ 2524125 w 5895975"/>
              <a:gd name="connsiteY33" fmla="*/ 619125 h 1552575"/>
              <a:gd name="connsiteX34" fmla="*/ 2552700 w 5895975"/>
              <a:gd name="connsiteY34" fmla="*/ 628650 h 1552575"/>
              <a:gd name="connsiteX35" fmla="*/ 2628900 w 5895975"/>
              <a:gd name="connsiteY35" fmla="*/ 657225 h 1552575"/>
              <a:gd name="connsiteX36" fmla="*/ 2705100 w 5895975"/>
              <a:gd name="connsiteY36" fmla="*/ 676275 h 1552575"/>
              <a:gd name="connsiteX37" fmla="*/ 2790825 w 5895975"/>
              <a:gd name="connsiteY37" fmla="*/ 695325 h 1552575"/>
              <a:gd name="connsiteX38" fmla="*/ 2828925 w 5895975"/>
              <a:gd name="connsiteY38" fmla="*/ 714375 h 1552575"/>
              <a:gd name="connsiteX39" fmla="*/ 2876550 w 5895975"/>
              <a:gd name="connsiteY39" fmla="*/ 723900 h 1552575"/>
              <a:gd name="connsiteX40" fmla="*/ 2914650 w 5895975"/>
              <a:gd name="connsiteY40" fmla="*/ 733425 h 1552575"/>
              <a:gd name="connsiteX41" fmla="*/ 2971800 w 5895975"/>
              <a:gd name="connsiteY41" fmla="*/ 742950 h 1552575"/>
              <a:gd name="connsiteX42" fmla="*/ 3048000 w 5895975"/>
              <a:gd name="connsiteY42" fmla="*/ 762000 h 1552575"/>
              <a:gd name="connsiteX43" fmla="*/ 3086100 w 5895975"/>
              <a:gd name="connsiteY43" fmla="*/ 771525 h 1552575"/>
              <a:gd name="connsiteX44" fmla="*/ 3133725 w 5895975"/>
              <a:gd name="connsiteY44" fmla="*/ 781050 h 1552575"/>
              <a:gd name="connsiteX45" fmla="*/ 3228975 w 5895975"/>
              <a:gd name="connsiteY45" fmla="*/ 819150 h 1552575"/>
              <a:gd name="connsiteX46" fmla="*/ 3257550 w 5895975"/>
              <a:gd name="connsiteY46" fmla="*/ 828675 h 1552575"/>
              <a:gd name="connsiteX47" fmla="*/ 3324225 w 5895975"/>
              <a:gd name="connsiteY47" fmla="*/ 857250 h 1552575"/>
              <a:gd name="connsiteX48" fmla="*/ 3419475 w 5895975"/>
              <a:gd name="connsiteY48" fmla="*/ 876300 h 1552575"/>
              <a:gd name="connsiteX49" fmla="*/ 3457575 w 5895975"/>
              <a:gd name="connsiteY49" fmla="*/ 885825 h 1552575"/>
              <a:gd name="connsiteX50" fmla="*/ 3524250 w 5895975"/>
              <a:gd name="connsiteY50" fmla="*/ 895350 h 1552575"/>
              <a:gd name="connsiteX51" fmla="*/ 3571875 w 5895975"/>
              <a:gd name="connsiteY51" fmla="*/ 904875 h 1552575"/>
              <a:gd name="connsiteX52" fmla="*/ 3810000 w 5895975"/>
              <a:gd name="connsiteY52" fmla="*/ 914400 h 1552575"/>
              <a:gd name="connsiteX53" fmla="*/ 3857625 w 5895975"/>
              <a:gd name="connsiteY53" fmla="*/ 923925 h 1552575"/>
              <a:gd name="connsiteX54" fmla="*/ 3914775 w 5895975"/>
              <a:gd name="connsiteY54" fmla="*/ 942975 h 1552575"/>
              <a:gd name="connsiteX55" fmla="*/ 3943350 w 5895975"/>
              <a:gd name="connsiteY55" fmla="*/ 952500 h 1552575"/>
              <a:gd name="connsiteX56" fmla="*/ 3990975 w 5895975"/>
              <a:gd name="connsiteY56" fmla="*/ 962025 h 1552575"/>
              <a:gd name="connsiteX57" fmla="*/ 4057650 w 5895975"/>
              <a:gd name="connsiteY57" fmla="*/ 990600 h 1552575"/>
              <a:gd name="connsiteX58" fmla="*/ 4114800 w 5895975"/>
              <a:gd name="connsiteY58" fmla="*/ 1009650 h 1552575"/>
              <a:gd name="connsiteX59" fmla="*/ 4200525 w 5895975"/>
              <a:gd name="connsiteY59" fmla="*/ 1038225 h 1552575"/>
              <a:gd name="connsiteX60" fmla="*/ 4229100 w 5895975"/>
              <a:gd name="connsiteY60" fmla="*/ 1047750 h 1552575"/>
              <a:gd name="connsiteX61" fmla="*/ 4267200 w 5895975"/>
              <a:gd name="connsiteY61" fmla="*/ 1057275 h 1552575"/>
              <a:gd name="connsiteX62" fmla="*/ 4343400 w 5895975"/>
              <a:gd name="connsiteY62" fmla="*/ 1095375 h 1552575"/>
              <a:gd name="connsiteX63" fmla="*/ 4467225 w 5895975"/>
              <a:gd name="connsiteY63" fmla="*/ 1133475 h 1552575"/>
              <a:gd name="connsiteX64" fmla="*/ 4505325 w 5895975"/>
              <a:gd name="connsiteY64" fmla="*/ 1143000 h 1552575"/>
              <a:gd name="connsiteX65" fmla="*/ 4572000 w 5895975"/>
              <a:gd name="connsiteY65" fmla="*/ 1171575 h 1552575"/>
              <a:gd name="connsiteX66" fmla="*/ 4610100 w 5895975"/>
              <a:gd name="connsiteY66" fmla="*/ 1190625 h 1552575"/>
              <a:gd name="connsiteX67" fmla="*/ 4648200 w 5895975"/>
              <a:gd name="connsiteY67" fmla="*/ 1200150 h 1552575"/>
              <a:gd name="connsiteX68" fmla="*/ 4714875 w 5895975"/>
              <a:gd name="connsiteY68" fmla="*/ 1219200 h 1552575"/>
              <a:gd name="connsiteX69" fmla="*/ 4772025 w 5895975"/>
              <a:gd name="connsiteY69" fmla="*/ 1228725 h 1552575"/>
              <a:gd name="connsiteX70" fmla="*/ 4857750 w 5895975"/>
              <a:gd name="connsiteY70" fmla="*/ 1266825 h 1552575"/>
              <a:gd name="connsiteX71" fmla="*/ 4895850 w 5895975"/>
              <a:gd name="connsiteY71" fmla="*/ 1285875 h 1552575"/>
              <a:gd name="connsiteX72" fmla="*/ 4991100 w 5895975"/>
              <a:gd name="connsiteY72" fmla="*/ 1314450 h 1552575"/>
              <a:gd name="connsiteX73" fmla="*/ 5048250 w 5895975"/>
              <a:gd name="connsiteY73" fmla="*/ 1333500 h 1552575"/>
              <a:gd name="connsiteX74" fmla="*/ 5105400 w 5895975"/>
              <a:gd name="connsiteY74" fmla="*/ 1352550 h 1552575"/>
              <a:gd name="connsiteX75" fmla="*/ 5133975 w 5895975"/>
              <a:gd name="connsiteY75" fmla="*/ 1362075 h 1552575"/>
              <a:gd name="connsiteX76" fmla="*/ 5162550 w 5895975"/>
              <a:gd name="connsiteY76" fmla="*/ 1371600 h 1552575"/>
              <a:gd name="connsiteX77" fmla="*/ 5210175 w 5895975"/>
              <a:gd name="connsiteY77" fmla="*/ 1381125 h 1552575"/>
              <a:gd name="connsiteX78" fmla="*/ 5238750 w 5895975"/>
              <a:gd name="connsiteY78" fmla="*/ 1390650 h 1552575"/>
              <a:gd name="connsiteX79" fmla="*/ 5286375 w 5895975"/>
              <a:gd name="connsiteY79" fmla="*/ 1400175 h 1552575"/>
              <a:gd name="connsiteX80" fmla="*/ 5314950 w 5895975"/>
              <a:gd name="connsiteY80" fmla="*/ 1409700 h 1552575"/>
              <a:gd name="connsiteX81" fmla="*/ 5391150 w 5895975"/>
              <a:gd name="connsiteY81" fmla="*/ 1428750 h 1552575"/>
              <a:gd name="connsiteX82" fmla="*/ 5495925 w 5895975"/>
              <a:gd name="connsiteY82" fmla="*/ 1447800 h 1552575"/>
              <a:gd name="connsiteX83" fmla="*/ 5543550 w 5895975"/>
              <a:gd name="connsiteY83" fmla="*/ 1457325 h 1552575"/>
              <a:gd name="connsiteX84" fmla="*/ 5572125 w 5895975"/>
              <a:gd name="connsiteY84" fmla="*/ 1466850 h 1552575"/>
              <a:gd name="connsiteX85" fmla="*/ 5667375 w 5895975"/>
              <a:gd name="connsiteY85" fmla="*/ 1485900 h 1552575"/>
              <a:gd name="connsiteX86" fmla="*/ 5772150 w 5895975"/>
              <a:gd name="connsiteY86" fmla="*/ 1514475 h 1552575"/>
              <a:gd name="connsiteX87" fmla="*/ 5810250 w 5895975"/>
              <a:gd name="connsiteY87" fmla="*/ 1524000 h 1552575"/>
              <a:gd name="connsiteX88" fmla="*/ 5895975 w 5895975"/>
              <a:gd name="connsiteY88" fmla="*/ 1533525 h 1552575"/>
              <a:gd name="connsiteX89" fmla="*/ 5895975 w 5895975"/>
              <a:gd name="connsiteY89" fmla="*/ 1552575 h 155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95975" h="1552575">
                <a:moveTo>
                  <a:pt x="0" y="0"/>
                </a:moveTo>
                <a:lnTo>
                  <a:pt x="0" y="0"/>
                </a:lnTo>
                <a:cubicBezTo>
                  <a:pt x="34925" y="22225"/>
                  <a:pt x="81812" y="32231"/>
                  <a:pt x="104775" y="66675"/>
                </a:cubicBezTo>
                <a:cubicBezTo>
                  <a:pt x="129394" y="103604"/>
                  <a:pt x="112965" y="91630"/>
                  <a:pt x="152400" y="104775"/>
                </a:cubicBezTo>
                <a:cubicBezTo>
                  <a:pt x="161925" y="114300"/>
                  <a:pt x="169767" y="125878"/>
                  <a:pt x="180975" y="133350"/>
                </a:cubicBezTo>
                <a:cubicBezTo>
                  <a:pt x="189329" y="138919"/>
                  <a:pt x="200570" y="138385"/>
                  <a:pt x="209550" y="142875"/>
                </a:cubicBezTo>
                <a:cubicBezTo>
                  <a:pt x="219789" y="147995"/>
                  <a:pt x="227886" y="156805"/>
                  <a:pt x="238125" y="161925"/>
                </a:cubicBezTo>
                <a:cubicBezTo>
                  <a:pt x="247105" y="166415"/>
                  <a:pt x="257720" y="166960"/>
                  <a:pt x="266700" y="171450"/>
                </a:cubicBezTo>
                <a:cubicBezTo>
                  <a:pt x="276939" y="176570"/>
                  <a:pt x="284814" y="185851"/>
                  <a:pt x="295275" y="190500"/>
                </a:cubicBezTo>
                <a:lnTo>
                  <a:pt x="381000" y="219075"/>
                </a:lnTo>
                <a:lnTo>
                  <a:pt x="466725" y="247650"/>
                </a:lnTo>
                <a:cubicBezTo>
                  <a:pt x="476250" y="250825"/>
                  <a:pt x="485560" y="254740"/>
                  <a:pt x="495300" y="257175"/>
                </a:cubicBezTo>
                <a:lnTo>
                  <a:pt x="533400" y="266700"/>
                </a:lnTo>
                <a:cubicBezTo>
                  <a:pt x="542925" y="273050"/>
                  <a:pt x="551115" y="282130"/>
                  <a:pt x="561975" y="285750"/>
                </a:cubicBezTo>
                <a:cubicBezTo>
                  <a:pt x="580297" y="291857"/>
                  <a:pt x="600272" y="291085"/>
                  <a:pt x="619125" y="295275"/>
                </a:cubicBezTo>
                <a:cubicBezTo>
                  <a:pt x="628926" y="297453"/>
                  <a:pt x="637899" y="302622"/>
                  <a:pt x="647700" y="304800"/>
                </a:cubicBezTo>
                <a:cubicBezTo>
                  <a:pt x="666553" y="308990"/>
                  <a:pt x="686114" y="309641"/>
                  <a:pt x="704850" y="314325"/>
                </a:cubicBezTo>
                <a:cubicBezTo>
                  <a:pt x="724331" y="319195"/>
                  <a:pt x="742950" y="327025"/>
                  <a:pt x="762000" y="333375"/>
                </a:cubicBezTo>
                <a:lnTo>
                  <a:pt x="847725" y="361950"/>
                </a:lnTo>
                <a:lnTo>
                  <a:pt x="876300" y="371475"/>
                </a:lnTo>
                <a:cubicBezTo>
                  <a:pt x="885825" y="374650"/>
                  <a:pt x="895030" y="379031"/>
                  <a:pt x="904875" y="381000"/>
                </a:cubicBezTo>
                <a:cubicBezTo>
                  <a:pt x="920750" y="384175"/>
                  <a:pt x="936881" y="386265"/>
                  <a:pt x="952500" y="390525"/>
                </a:cubicBezTo>
                <a:cubicBezTo>
                  <a:pt x="971873" y="395809"/>
                  <a:pt x="990169" y="404705"/>
                  <a:pt x="1009650" y="409575"/>
                </a:cubicBezTo>
                <a:lnTo>
                  <a:pt x="1085850" y="428625"/>
                </a:lnTo>
                <a:lnTo>
                  <a:pt x="1123950" y="438150"/>
                </a:lnTo>
                <a:lnTo>
                  <a:pt x="1162050" y="447675"/>
                </a:lnTo>
                <a:cubicBezTo>
                  <a:pt x="1221953" y="487610"/>
                  <a:pt x="1157693" y="449398"/>
                  <a:pt x="1266825" y="485775"/>
                </a:cubicBezTo>
                <a:cubicBezTo>
                  <a:pt x="1362301" y="517600"/>
                  <a:pt x="1284928" y="495111"/>
                  <a:pt x="1381125" y="514350"/>
                </a:cubicBezTo>
                <a:cubicBezTo>
                  <a:pt x="1456843" y="529494"/>
                  <a:pt x="1378456" y="520344"/>
                  <a:pt x="1476375" y="533400"/>
                </a:cubicBezTo>
                <a:cubicBezTo>
                  <a:pt x="1582394" y="547536"/>
                  <a:pt x="1606247" y="544735"/>
                  <a:pt x="1733550" y="552450"/>
                </a:cubicBezTo>
                <a:cubicBezTo>
                  <a:pt x="2057757" y="572099"/>
                  <a:pt x="1671715" y="551739"/>
                  <a:pt x="2066925" y="571500"/>
                </a:cubicBezTo>
                <a:cubicBezTo>
                  <a:pt x="2169932" y="597252"/>
                  <a:pt x="2050950" y="570048"/>
                  <a:pt x="2276475" y="590550"/>
                </a:cubicBezTo>
                <a:cubicBezTo>
                  <a:pt x="2289512" y="591735"/>
                  <a:pt x="2301616" y="598224"/>
                  <a:pt x="2314575" y="600075"/>
                </a:cubicBezTo>
                <a:cubicBezTo>
                  <a:pt x="2351897" y="605407"/>
                  <a:pt x="2493017" y="616533"/>
                  <a:pt x="2524125" y="619125"/>
                </a:cubicBezTo>
                <a:cubicBezTo>
                  <a:pt x="2533650" y="622300"/>
                  <a:pt x="2543299" y="625125"/>
                  <a:pt x="2552700" y="628650"/>
                </a:cubicBezTo>
                <a:cubicBezTo>
                  <a:pt x="2578362" y="638273"/>
                  <a:pt x="2602476" y="650018"/>
                  <a:pt x="2628900" y="657225"/>
                </a:cubicBezTo>
                <a:cubicBezTo>
                  <a:pt x="2654159" y="664114"/>
                  <a:pt x="2679427" y="671140"/>
                  <a:pt x="2705100" y="676275"/>
                </a:cubicBezTo>
                <a:cubicBezTo>
                  <a:pt x="2718032" y="678861"/>
                  <a:pt x="2775452" y="689560"/>
                  <a:pt x="2790825" y="695325"/>
                </a:cubicBezTo>
                <a:cubicBezTo>
                  <a:pt x="2804120" y="700311"/>
                  <a:pt x="2815455" y="709885"/>
                  <a:pt x="2828925" y="714375"/>
                </a:cubicBezTo>
                <a:cubicBezTo>
                  <a:pt x="2844284" y="719495"/>
                  <a:pt x="2860746" y="720388"/>
                  <a:pt x="2876550" y="723900"/>
                </a:cubicBezTo>
                <a:cubicBezTo>
                  <a:pt x="2889329" y="726740"/>
                  <a:pt x="2901813" y="730858"/>
                  <a:pt x="2914650" y="733425"/>
                </a:cubicBezTo>
                <a:cubicBezTo>
                  <a:pt x="2933588" y="737213"/>
                  <a:pt x="2952916" y="738903"/>
                  <a:pt x="2971800" y="742950"/>
                </a:cubicBezTo>
                <a:cubicBezTo>
                  <a:pt x="2997401" y="748436"/>
                  <a:pt x="3022600" y="755650"/>
                  <a:pt x="3048000" y="762000"/>
                </a:cubicBezTo>
                <a:cubicBezTo>
                  <a:pt x="3060700" y="765175"/>
                  <a:pt x="3073263" y="768958"/>
                  <a:pt x="3086100" y="771525"/>
                </a:cubicBezTo>
                <a:cubicBezTo>
                  <a:pt x="3101975" y="774700"/>
                  <a:pt x="3118106" y="776790"/>
                  <a:pt x="3133725" y="781050"/>
                </a:cubicBezTo>
                <a:cubicBezTo>
                  <a:pt x="3213219" y="802730"/>
                  <a:pt x="3166640" y="792435"/>
                  <a:pt x="3228975" y="819150"/>
                </a:cubicBezTo>
                <a:cubicBezTo>
                  <a:pt x="3238203" y="823105"/>
                  <a:pt x="3248322" y="824720"/>
                  <a:pt x="3257550" y="828675"/>
                </a:cubicBezTo>
                <a:cubicBezTo>
                  <a:pt x="3290800" y="842925"/>
                  <a:pt x="3291959" y="849804"/>
                  <a:pt x="3324225" y="857250"/>
                </a:cubicBezTo>
                <a:cubicBezTo>
                  <a:pt x="3355775" y="864531"/>
                  <a:pt x="3388063" y="868447"/>
                  <a:pt x="3419475" y="876300"/>
                </a:cubicBezTo>
                <a:cubicBezTo>
                  <a:pt x="3432175" y="879475"/>
                  <a:pt x="3444695" y="883483"/>
                  <a:pt x="3457575" y="885825"/>
                </a:cubicBezTo>
                <a:cubicBezTo>
                  <a:pt x="3479664" y="889841"/>
                  <a:pt x="3502105" y="891659"/>
                  <a:pt x="3524250" y="895350"/>
                </a:cubicBezTo>
                <a:cubicBezTo>
                  <a:pt x="3540219" y="898012"/>
                  <a:pt x="3555721" y="903798"/>
                  <a:pt x="3571875" y="904875"/>
                </a:cubicBezTo>
                <a:cubicBezTo>
                  <a:pt x="3651138" y="910159"/>
                  <a:pt x="3730625" y="911225"/>
                  <a:pt x="3810000" y="914400"/>
                </a:cubicBezTo>
                <a:cubicBezTo>
                  <a:pt x="3825875" y="917575"/>
                  <a:pt x="3842006" y="919665"/>
                  <a:pt x="3857625" y="923925"/>
                </a:cubicBezTo>
                <a:cubicBezTo>
                  <a:pt x="3876998" y="929209"/>
                  <a:pt x="3895725" y="936625"/>
                  <a:pt x="3914775" y="942975"/>
                </a:cubicBezTo>
                <a:cubicBezTo>
                  <a:pt x="3924300" y="946150"/>
                  <a:pt x="3933505" y="950531"/>
                  <a:pt x="3943350" y="952500"/>
                </a:cubicBezTo>
                <a:lnTo>
                  <a:pt x="3990975" y="962025"/>
                </a:lnTo>
                <a:cubicBezTo>
                  <a:pt x="4036310" y="992248"/>
                  <a:pt x="4001734" y="973825"/>
                  <a:pt x="4057650" y="990600"/>
                </a:cubicBezTo>
                <a:cubicBezTo>
                  <a:pt x="4076884" y="996370"/>
                  <a:pt x="4095750" y="1003300"/>
                  <a:pt x="4114800" y="1009650"/>
                </a:cubicBezTo>
                <a:lnTo>
                  <a:pt x="4200525" y="1038225"/>
                </a:lnTo>
                <a:cubicBezTo>
                  <a:pt x="4210050" y="1041400"/>
                  <a:pt x="4219360" y="1045315"/>
                  <a:pt x="4229100" y="1047750"/>
                </a:cubicBezTo>
                <a:cubicBezTo>
                  <a:pt x="4241800" y="1050925"/>
                  <a:pt x="4255116" y="1052240"/>
                  <a:pt x="4267200" y="1057275"/>
                </a:cubicBezTo>
                <a:cubicBezTo>
                  <a:pt x="4293414" y="1068197"/>
                  <a:pt x="4315850" y="1088487"/>
                  <a:pt x="4343400" y="1095375"/>
                </a:cubicBezTo>
                <a:cubicBezTo>
                  <a:pt x="4524309" y="1140602"/>
                  <a:pt x="4337744" y="1090315"/>
                  <a:pt x="4467225" y="1133475"/>
                </a:cubicBezTo>
                <a:cubicBezTo>
                  <a:pt x="4479644" y="1137615"/>
                  <a:pt x="4493022" y="1138526"/>
                  <a:pt x="4505325" y="1143000"/>
                </a:cubicBezTo>
                <a:cubicBezTo>
                  <a:pt x="4528049" y="1151263"/>
                  <a:pt x="4549987" y="1161569"/>
                  <a:pt x="4572000" y="1171575"/>
                </a:cubicBezTo>
                <a:cubicBezTo>
                  <a:pt x="4584926" y="1177451"/>
                  <a:pt x="4596805" y="1185639"/>
                  <a:pt x="4610100" y="1190625"/>
                </a:cubicBezTo>
                <a:cubicBezTo>
                  <a:pt x="4622357" y="1195222"/>
                  <a:pt x="4635613" y="1196554"/>
                  <a:pt x="4648200" y="1200150"/>
                </a:cubicBezTo>
                <a:cubicBezTo>
                  <a:pt x="4690565" y="1212254"/>
                  <a:pt x="4665247" y="1209274"/>
                  <a:pt x="4714875" y="1219200"/>
                </a:cubicBezTo>
                <a:cubicBezTo>
                  <a:pt x="4733813" y="1222988"/>
                  <a:pt x="4752975" y="1225550"/>
                  <a:pt x="4772025" y="1228725"/>
                </a:cubicBezTo>
                <a:cubicBezTo>
                  <a:pt x="4856080" y="1284761"/>
                  <a:pt x="4721730" y="1198815"/>
                  <a:pt x="4857750" y="1266825"/>
                </a:cubicBezTo>
                <a:cubicBezTo>
                  <a:pt x="4870450" y="1273175"/>
                  <a:pt x="4882667" y="1280602"/>
                  <a:pt x="4895850" y="1285875"/>
                </a:cubicBezTo>
                <a:cubicBezTo>
                  <a:pt x="4963202" y="1312816"/>
                  <a:pt x="4934964" y="1297609"/>
                  <a:pt x="4991100" y="1314450"/>
                </a:cubicBezTo>
                <a:cubicBezTo>
                  <a:pt x="5010334" y="1320220"/>
                  <a:pt x="5029200" y="1327150"/>
                  <a:pt x="5048250" y="1333500"/>
                </a:cubicBezTo>
                <a:lnTo>
                  <a:pt x="5105400" y="1352550"/>
                </a:lnTo>
                <a:lnTo>
                  <a:pt x="5133975" y="1362075"/>
                </a:lnTo>
                <a:cubicBezTo>
                  <a:pt x="5143500" y="1365250"/>
                  <a:pt x="5152705" y="1369631"/>
                  <a:pt x="5162550" y="1371600"/>
                </a:cubicBezTo>
                <a:cubicBezTo>
                  <a:pt x="5178425" y="1374775"/>
                  <a:pt x="5194469" y="1377198"/>
                  <a:pt x="5210175" y="1381125"/>
                </a:cubicBezTo>
                <a:cubicBezTo>
                  <a:pt x="5219915" y="1383560"/>
                  <a:pt x="5229010" y="1388215"/>
                  <a:pt x="5238750" y="1390650"/>
                </a:cubicBezTo>
                <a:cubicBezTo>
                  <a:pt x="5254456" y="1394577"/>
                  <a:pt x="5270669" y="1396248"/>
                  <a:pt x="5286375" y="1400175"/>
                </a:cubicBezTo>
                <a:cubicBezTo>
                  <a:pt x="5296115" y="1402610"/>
                  <a:pt x="5305264" y="1407058"/>
                  <a:pt x="5314950" y="1409700"/>
                </a:cubicBezTo>
                <a:cubicBezTo>
                  <a:pt x="5340209" y="1416589"/>
                  <a:pt x="5365639" y="1422863"/>
                  <a:pt x="5391150" y="1428750"/>
                </a:cubicBezTo>
                <a:cubicBezTo>
                  <a:pt x="5434845" y="1438834"/>
                  <a:pt x="5450085" y="1439465"/>
                  <a:pt x="5495925" y="1447800"/>
                </a:cubicBezTo>
                <a:cubicBezTo>
                  <a:pt x="5511853" y="1450696"/>
                  <a:pt x="5527844" y="1453398"/>
                  <a:pt x="5543550" y="1457325"/>
                </a:cubicBezTo>
                <a:cubicBezTo>
                  <a:pt x="5553290" y="1459760"/>
                  <a:pt x="5562342" y="1464592"/>
                  <a:pt x="5572125" y="1466850"/>
                </a:cubicBezTo>
                <a:cubicBezTo>
                  <a:pt x="5603675" y="1474131"/>
                  <a:pt x="5636658" y="1475661"/>
                  <a:pt x="5667375" y="1485900"/>
                </a:cubicBezTo>
                <a:cubicBezTo>
                  <a:pt x="5756583" y="1515636"/>
                  <a:pt x="5691371" y="1496524"/>
                  <a:pt x="5772150" y="1514475"/>
                </a:cubicBezTo>
                <a:cubicBezTo>
                  <a:pt x="5784929" y="1517315"/>
                  <a:pt x="5797337" y="1521848"/>
                  <a:pt x="5810250" y="1524000"/>
                </a:cubicBezTo>
                <a:cubicBezTo>
                  <a:pt x="5869763" y="1533919"/>
                  <a:pt x="5863313" y="1533525"/>
                  <a:pt x="5895975" y="1533525"/>
                </a:cubicBezTo>
                <a:lnTo>
                  <a:pt x="5895975" y="1552575"/>
                </a:lnTo>
              </a:path>
            </a:pathLst>
          </a:cu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extBox 8"/>
          <p:cNvSpPr txBox="1"/>
          <p:nvPr/>
        </p:nvSpPr>
        <p:spPr>
          <a:xfrm>
            <a:off x="5155538" y="3228385"/>
            <a:ext cx="8096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NGL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6116461" y="3819425"/>
            <a:ext cx="5324475" cy="2571"/>
          </a:xfrm>
          <a:prstGeom prst="line">
            <a:avLst/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143500" y="3682760"/>
            <a:ext cx="10461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Datum Line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6116461" y="2607339"/>
            <a:ext cx="5324475" cy="752"/>
          </a:xfrm>
          <a:prstGeom prst="line">
            <a:avLst/>
          </a:prstGeom>
          <a:ln w="158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 flipV="1">
            <a:off x="6511750" y="2605155"/>
            <a:ext cx="11905" cy="1214270"/>
          </a:xfrm>
          <a:prstGeom prst="straightConnector1">
            <a:avLst/>
          </a:prstGeom>
          <a:ln>
            <a:solidFill>
              <a:srgbClr val="7030A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36121" y="3044581"/>
            <a:ext cx="474633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NB: A Basement is not a </a:t>
            </a:r>
            <a:r>
              <a:rPr lang="en-US" sz="1400" dirty="0" smtClean="0">
                <a:latin typeface="Century Gothic" panose="020B0502020202020204" pitchFamily="34" charset="0"/>
              </a:rPr>
              <a:t>floor. Therefore </a:t>
            </a:r>
            <a:r>
              <a:rPr lang="en-US" sz="1400" dirty="0">
                <a:latin typeface="Century Gothic" panose="020B0502020202020204" pitchFamily="34" charset="0"/>
              </a:rPr>
              <a:t>an unlimited number of </a:t>
            </a:r>
            <a:r>
              <a:rPr lang="en-US" sz="1400" dirty="0" smtClean="0">
                <a:latin typeface="Century Gothic" panose="020B0502020202020204" pitchFamily="34" charset="0"/>
              </a:rPr>
              <a:t>floors </a:t>
            </a:r>
            <a:r>
              <a:rPr lang="en-US" sz="1400" dirty="0">
                <a:latin typeface="Century Gothic" panose="020B0502020202020204" pitchFamily="34" charset="0"/>
              </a:rPr>
              <a:t>can be accommodated below the datum line </a:t>
            </a:r>
            <a:r>
              <a:rPr lang="en-US" sz="1400" dirty="0" smtClean="0">
                <a:latin typeface="Century Gothic" panose="020B0502020202020204" pitchFamily="34" charset="0"/>
              </a:rPr>
              <a:t>even if it does </a:t>
            </a:r>
            <a:r>
              <a:rPr lang="en-US" sz="1400" smtClean="0">
                <a:latin typeface="Century Gothic" panose="020B0502020202020204" pitchFamily="34" charset="0"/>
              </a:rPr>
              <a:t>not comply </a:t>
            </a:r>
            <a:r>
              <a:rPr lang="en-US" sz="1400" dirty="0">
                <a:latin typeface="Century Gothic" panose="020B0502020202020204" pitchFamily="34" charset="0"/>
              </a:rPr>
              <a:t>with the definition of a </a:t>
            </a:r>
            <a:r>
              <a:rPr lang="en-US" sz="1400" dirty="0" smtClean="0">
                <a:latin typeface="Century Gothic" panose="020B0502020202020204" pitchFamily="34" charset="0"/>
              </a:rPr>
              <a:t>basement.</a:t>
            </a:r>
            <a:endParaRPr lang="en-US" sz="1400" dirty="0">
              <a:latin typeface="Century Gothic" panose="020B0502020202020204" pitchFamily="34" charset="0"/>
            </a:endParaRPr>
          </a:p>
          <a:p>
            <a:endParaRPr lang="en-ZA" dirty="0"/>
          </a:p>
        </p:txBody>
      </p:sp>
      <p:sp>
        <p:nvSpPr>
          <p:cNvPr id="49" name="TextBox 48"/>
          <p:cNvSpPr txBox="1"/>
          <p:nvPr/>
        </p:nvSpPr>
        <p:spPr>
          <a:xfrm>
            <a:off x="6413411" y="1989080"/>
            <a:ext cx="14035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6m Vertical Distance from Datum Line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425243" y="1936962"/>
            <a:ext cx="154914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Century Gothic" panose="020B0502020202020204" pitchFamily="34" charset="0"/>
              </a:rPr>
              <a:t>This is a horizontal line applicable to the entire site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088646" y="1082836"/>
            <a:ext cx="14135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entury Gothic" panose="020B0502020202020204" pitchFamily="34" charset="0"/>
              </a:rPr>
              <a:t>8.5m From NGL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115175" y="5617274"/>
            <a:ext cx="318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Cross Section</a:t>
            </a:r>
            <a:endParaRPr lang="en-ZA" dirty="0"/>
          </a:p>
        </p:txBody>
      </p:sp>
      <p:sp>
        <p:nvSpPr>
          <p:cNvPr id="55" name="TextBox 54"/>
          <p:cNvSpPr txBox="1"/>
          <p:nvPr/>
        </p:nvSpPr>
        <p:spPr>
          <a:xfrm>
            <a:off x="11199817" y="5447875"/>
            <a:ext cx="885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Site Boundary</a:t>
            </a:r>
            <a:endParaRPr lang="en-ZA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5869695" y="5164283"/>
            <a:ext cx="885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Site Boundary</a:t>
            </a:r>
            <a:endParaRPr lang="en-ZA" sz="1200" dirty="0"/>
          </a:p>
        </p:txBody>
      </p:sp>
      <p:sp>
        <p:nvSpPr>
          <p:cNvPr id="57" name="Rectangle 56"/>
          <p:cNvSpPr/>
          <p:nvPr/>
        </p:nvSpPr>
        <p:spPr>
          <a:xfrm>
            <a:off x="6570669" y="2624536"/>
            <a:ext cx="4030605" cy="118751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0" name="TextBox 59"/>
          <p:cNvSpPr txBox="1"/>
          <p:nvPr/>
        </p:nvSpPr>
        <p:spPr>
          <a:xfrm>
            <a:off x="7372910" y="3026199"/>
            <a:ext cx="3181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70C0"/>
                </a:solidFill>
              </a:rPr>
              <a:t>Max 2 Floors</a:t>
            </a:r>
            <a:endParaRPr lang="en-ZA" sz="1100" dirty="0">
              <a:solidFill>
                <a:srgbClr val="0070C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706160" y="2805213"/>
            <a:ext cx="10186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70C0"/>
                </a:solidFill>
              </a:rPr>
              <a:t>Max Height of Wall Plate </a:t>
            </a:r>
            <a:endParaRPr lang="en-ZA" sz="1100" dirty="0">
              <a:solidFill>
                <a:srgbClr val="0070C0"/>
              </a:solidFill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 flipV="1">
            <a:off x="7724775" y="2589280"/>
            <a:ext cx="247650" cy="436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72419" y="2258244"/>
            <a:ext cx="4892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entury Gothic" panose="020B0502020202020204" pitchFamily="34" charset="0"/>
              </a:rPr>
              <a:t>No </a:t>
            </a:r>
            <a:r>
              <a:rPr lang="en-US" sz="1400" dirty="0">
                <a:latin typeface="Century Gothic" panose="020B0502020202020204" pitchFamily="34" charset="0"/>
              </a:rPr>
              <a:t>more than 2 floors are allowed within </a:t>
            </a:r>
            <a:r>
              <a:rPr lang="en-US" sz="1400" dirty="0" smtClean="0">
                <a:latin typeface="Century Gothic" panose="020B0502020202020204" pitchFamily="34" charset="0"/>
              </a:rPr>
              <a:t>the 6m Datum Line</a:t>
            </a:r>
            <a:r>
              <a:rPr lang="en-US" dirty="0" smtClean="0">
                <a:latin typeface="Century Gothic" panose="020B0502020202020204" pitchFamily="34" charset="0"/>
              </a:rPr>
              <a:t>.</a:t>
            </a:r>
            <a:endParaRPr lang="en-ZA" dirty="0"/>
          </a:p>
        </p:txBody>
      </p:sp>
      <p:sp>
        <p:nvSpPr>
          <p:cNvPr id="67" name="TextBox 66"/>
          <p:cNvSpPr txBox="1"/>
          <p:nvPr/>
        </p:nvSpPr>
        <p:spPr>
          <a:xfrm>
            <a:off x="9906076" y="3825503"/>
            <a:ext cx="15491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latin typeface="Century Gothic" panose="020B0502020202020204" pitchFamily="34" charset="0"/>
              </a:rPr>
              <a:t>As calculated in Slide 1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14604" y="4140112"/>
            <a:ext cx="5186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>
                <a:latin typeface="Century Gothic" panose="020B0502020202020204" pitchFamily="34" charset="0"/>
              </a:rPr>
              <a:t>What is </a:t>
            </a:r>
            <a:r>
              <a:rPr lang="en-US" sz="1400" b="1" u="sng">
                <a:latin typeface="Century Gothic" panose="020B0502020202020204" pitchFamily="34" charset="0"/>
              </a:rPr>
              <a:t>a </a:t>
            </a:r>
            <a:r>
              <a:rPr lang="en-US" sz="1400" b="1" u="sng" smtClean="0">
                <a:latin typeface="Century Gothic" panose="020B0502020202020204" pitchFamily="34" charset="0"/>
              </a:rPr>
              <a:t>8.5m </a:t>
            </a:r>
            <a:r>
              <a:rPr lang="en-US" sz="1400" b="1" u="sng" dirty="0">
                <a:latin typeface="Century Gothic" panose="020B0502020202020204" pitchFamily="34" charset="0"/>
              </a:rPr>
              <a:t>Height Restriction?</a:t>
            </a:r>
            <a:endParaRPr lang="en-ZA" sz="1400" b="1" u="sng" dirty="0">
              <a:latin typeface="Century Gothic" panose="020B0502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075561" y="896935"/>
            <a:ext cx="154914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latin typeface="Century Gothic" panose="020B0502020202020204" pitchFamily="34" charset="0"/>
              </a:rPr>
              <a:t>Roof (flat or sloped may not exceed this height</a:t>
            </a:r>
            <a:endParaRPr lang="en-ZA" sz="1050" dirty="0">
              <a:latin typeface="Century Gothic" panose="020B0502020202020204" pitchFamily="34" charset="0"/>
            </a:endParaRPr>
          </a:p>
        </p:txBody>
      </p:sp>
      <p:cxnSp>
        <p:nvCxnSpPr>
          <p:cNvPr id="71" name="Straight Arrow Connector 70"/>
          <p:cNvCxnSpPr>
            <a:stCxn id="69" idx="2"/>
            <a:endCxn id="38" idx="34"/>
          </p:cNvCxnSpPr>
          <p:nvPr/>
        </p:nvCxnSpPr>
        <p:spPr>
          <a:xfrm flipH="1">
            <a:off x="8454848" y="1474016"/>
            <a:ext cx="395287" cy="63768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50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9" grpId="0"/>
      <p:bldP spid="2" grpId="0" animBg="1"/>
      <p:bldP spid="38" grpId="0" animBg="1"/>
      <p:bldP spid="9" grpId="0"/>
      <p:bldP spid="41" grpId="0"/>
      <p:bldP spid="48" grpId="0"/>
      <p:bldP spid="49" grpId="0"/>
      <p:bldP spid="51" grpId="0"/>
      <p:bldP spid="52" grpId="0"/>
      <p:bldP spid="54" grpId="0"/>
      <p:bldP spid="55" grpId="0"/>
      <p:bldP spid="56" grpId="0"/>
      <p:bldP spid="57" grpId="0" animBg="1"/>
      <p:bldP spid="60" grpId="0"/>
      <p:bldP spid="61" grpId="0"/>
      <p:bldP spid="66" grpId="0"/>
      <p:bldP spid="67" grpId="0"/>
      <p:bldP spid="68" grpId="0"/>
      <p:bldP spid="6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797</Words>
  <Application>Microsoft Office PowerPoint</Application>
  <PresentationFormat>Widescreen</PresentationFormat>
  <Paragraphs>86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Bitou Municipality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Maruis Buskes</dc:creator>
  <cp:lastModifiedBy>Maruis Buskes</cp:lastModifiedBy>
  <cp:revision>26</cp:revision>
  <dcterms:created xsi:type="dcterms:W3CDTF">2019-12-12T09:15:20Z</dcterms:created>
  <dcterms:modified xsi:type="dcterms:W3CDTF">2022-03-29T07:11:33Z</dcterms:modified>
</cp:coreProperties>
</file>